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g"/>
  <Default Extension="png" ContentType="image/png"/>
  <Default Extension="bmp" ContentType="image/bmp"/>
  <Default Extension="gif" ContentType="image/gif"/>
  <Default Extension="tif" ContentType="image/tif"/>
  <Default Extension="pdf" ContentType="application/pdf"/>
  <Default Extension="mov" ContentType="application/movie"/>
  <Default Extension="vml" ContentType="application/vnd.openxmlformats-officedocument.vmlDrawing"/>
  <Default Extension="xlsx" ContentType="application/vnd.openxmlformats-officedocument.spreadsheetml.sheet"/>
  <Override PartName="/docProps/core.xml" ContentType="application/vnd.openxmlformats-package.core-properties+xml"/>
  <Override PartName="/docProps/app.xml" ContentType="application/vnd.openxmlformats-officedocument.extended-properties+xml"/>
  <Override PartName="/ppt/presentation.xml" ContentType="application/vnd.openxmlformats-officedocument.presentationml.presentation.main+xml"/>
  <Override PartName="/ppt/presProps.xml" ContentType="application/vnd.openxmlformats-officedocument.presentationml.presProps+xml"/>
  <Override PartName="/ppt/viewProps.xml" ContentType="application/vnd.openxmlformats-officedocument.presentationml.viewProps+xml"/>
  <Override PartName="/ppt/commentAuthors.xml" ContentType="application/vnd.openxmlformats-officedocument.presentationml.commentAuthors+xml"/>
  <Override PartName="/ppt/tableStyles.xml" ContentType="application/vnd.openxmlformats-officedocument.presentationml.tableStyles+xml"/>
  <Override PartName="/ppt/slideMasters/slideMaster1.xml" ContentType="application/vnd.openxmlformats-officedocument.presentationml.slideMaster+xml"/>
  <Override PartName="/ppt/theme/theme1.xml" ContentType="application/vnd.openxmlformats-officedocument.theme+xml"/>
  <Override PartName="/ppt/notesMasters/notesMaster1.xml" ContentType="application/vnd.openxmlformats-officedocument.presentationml.notes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media/image1.jpeg" ContentType="image/jpeg"/>
  <Override PartName="/ppt/slideLayouts/slideLayout1.xml" ContentType="application/vnd.openxmlformats-officedocument.presentationml.slideLayout+xml"/>
  <Override PartName="/ppt/theme/theme2.xml" ContentType="application/vnd.openxmlformats-officedocument.theme+xml"/>
  <Override PartName="/ppt/media/image2.jpeg" ContentType="image/jpeg"/>
  <Override PartName="/ppt/media/image3.jpeg" ContentType="image/jpeg"/>
  <Override PartName="/ppt/media/image4.jpeg" ContentType="image/jpeg"/>
  <Override PartName="/ppt/media/image5.jpeg" ContentType="image/jpeg"/>
  <Override PartName="/ppt/media/image6.jpeg" ContentType="image/jpeg"/>
  <Override PartName="/ppt/media/image7.jpeg" ContentType="image/jpeg"/>
  <Override PartName="/ppt/media/image8.jpeg" ContentType="image/jpeg"/>
  <Override PartName="/ppt/media/image9.jpeg" ContentType="image/jpeg"/>
  <Override PartName="/ppt/media/image10.jpeg" ContentType="image/jpeg"/>
  <Override PartName="/ppt/media/image11.jpeg" ContentType="image/jpeg"/>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ldMasterIdLst>
    <p:sldMasterId id="2147483648" r:id="rId5"/>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 id="273" r:id="rId25"/>
    <p:sldId id="274" r:id="rId26"/>
    <p:sldId id="275" r:id="rId27"/>
    <p:sldId id="276" r:id="rId28"/>
    <p:sldId id="277" r:id="rId29"/>
    <p:sldId id="278" r:id="rId30"/>
    <p:sldId id="279" r:id="rId31"/>
    <p:sldId id="280" r:id="rId32"/>
    <p:sldId id="281" r:id="rId33"/>
    <p:sldId id="282" r:id="rId34"/>
    <p:sldId id="283" r:id="rId35"/>
    <p:sldId id="284" r:id="rId36"/>
    <p:sldId id="285" r:id="rId37"/>
    <p:sldId id="286" r:id="rId38"/>
    <p:sldId id="287" r:id="rId39"/>
    <p:sldId id="288" r:id="rId40"/>
    <p:sldId id="289" r:id="rId41"/>
    <p:sldId id="290" r:id="rId42"/>
    <p:sldId id="291" r:id="rId43"/>
    <p:sldId id="292" r:id="rId44"/>
    <p:sldId id="293" r:id="rId45"/>
    <p:sldId id="294" r:id="rId46"/>
    <p:sldId id="295" r:id="rId47"/>
    <p:sldId id="296" r:id="rId48"/>
    <p:sldId id="297" r:id="rId49"/>
  </p:sldIdLst>
  <p:sldSz cx="9144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lvl1pPr>
    <a:lvl2pPr marL="0" marR="0" indent="45720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lvl2pPr>
    <a:lvl3pPr marL="0" marR="0" indent="91440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lvl3pPr>
    <a:lvl4pPr marL="0" marR="0" indent="137160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lvl4pPr>
    <a:lvl5pPr marL="0" marR="0" indent="182880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lvl5pPr>
    <a:lvl6pPr marL="0" marR="0" indent="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lvl6pPr>
    <a:lvl7pPr marL="0" marR="0" indent="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lvl7pPr>
    <a:lvl8pPr marL="0" marR="0" indent="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lvl8pPr>
    <a:lvl9pPr marL="0" marR="0" indent="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file>

<file path=ppt/presProps.xml><?xml version="1.0" encoding="utf-8"?>
<p:presentation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showPr loop="0"/>
</p:presentationPr>
</file>

<file path=ppt/tableStyles.xml><?xml version="1.0" encoding="utf-8"?>
<a:tblStyleLst xmlns:a="http://schemas.openxmlformats.org/drawingml/2006/main" xmlns:r="http://schemas.openxmlformats.org/officeDocument/2006/relationships" def="{5940675A-B579-460E-94D1-54222C63F5DA}">
  <a:tblStyle styleId="{4C3C2611-4C71-4FC5-86AE-919BDF0F9419}"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b="def" i="def"/>
      <a:tcStyle>
        <a:tcBdr/>
        <a:fill>
          <a:solidFill>
            <a:srgbClr val="E6F6EF"/>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EE7D0"/>
          </a:solidFill>
        </a:fill>
      </a:tcStyle>
    </a:wholeTbl>
    <a:band2H>
      <a:tcTxStyle b="def" i="def"/>
      <a:tcStyle>
        <a:tcBdr/>
        <a:fill>
          <a:solidFill>
            <a:srgbClr val="EFF3E9"/>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FCDCCE"/>
          </a:solidFill>
        </a:fill>
      </a:tcStyle>
    </a:wholeTbl>
    <a:band2H>
      <a:tcTxStyle b="def" i="def"/>
      <a:tcStyle>
        <a:tcBdr/>
        <a:fill>
          <a:solidFill>
            <a:srgbClr val="FDEEE8"/>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b="def" i="def"/>
      <a:tcStyle>
        <a:tcBdr/>
        <a:fill>
          <a:solidFill>
            <a:srgbClr val="FFFFFF"/>
          </a:solidFill>
        </a:fill>
      </a:tcStyle>
    </a:band2H>
    <a:firstCol>
      <a:tcTxStyle b="on" i="off">
        <a:font>
          <a:latin typeface="Times New Roman"/>
          <a:ea typeface="Times New Roman"/>
          <a:cs typeface="Times New Roman"/>
        </a:font>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
          <a:latin typeface="Times New Roman"/>
          <a:ea typeface="Times New Roman"/>
          <a:cs typeface="Times New Roman"/>
        </a:font>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
          <a:latin typeface="Times New Roman"/>
          <a:ea typeface="Times New Roman"/>
          <a:cs typeface="Times New Roman"/>
        </a:font>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
          <a:latin typeface="Times New Roman"/>
          <a:ea typeface="Times New Roman"/>
          <a:cs typeface="Times New Roman"/>
        </a:font>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b="def" i="def"/>
      <a:tcStyle>
        <a:tcBdr/>
        <a:fill>
          <a:solidFill>
            <a:srgbClr val="E6E6E6"/>
          </a:solidFill>
        </a:fill>
      </a:tcStyle>
    </a:band2H>
    <a:firstCol>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
          <a:latin typeface="Times New Roman"/>
          <a:ea typeface="Times New Roman"/>
          <a:cs typeface="Times New Roman"/>
        </a:font>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b="def" i="def"/>
      <a:tcStyle>
        <a:tcBdr/>
        <a:fill>
          <a:solidFill>
            <a:srgbClr val="FFFFFF"/>
          </a:solidFill>
        </a:fill>
      </a:tcStyle>
    </a:band2H>
    <a:firstCol>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
          <a:latin typeface="Times New Roman"/>
          <a:ea typeface="Times New Roman"/>
          <a:cs typeface="Times New Roman"/>
        </a:font>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Comments="1"/>
</file>

<file path=ppt/_rels/presentation.xml.rels><?xml version="1.0" encoding="UTF-8"?>
<Relationships xmlns="http://schemas.openxmlformats.org/package/2006/relationships"><Relationship Id="rId1" Type="http://schemas.openxmlformats.org/officeDocument/2006/relationships/presProps" Target="presProps.xml"/><Relationship Id="rId2" Type="http://schemas.openxmlformats.org/officeDocument/2006/relationships/viewProps" Target="viewProps.xml"/><Relationship Id="rId3" Type="http://schemas.openxmlformats.org/officeDocument/2006/relationships/commentAuthors" Target="commentAuthors.xml"/><Relationship Id="rId4" Type="http://schemas.openxmlformats.org/officeDocument/2006/relationships/tableStyles" Target="tableStyles.xml"/><Relationship Id="rId5" Type="http://schemas.openxmlformats.org/officeDocument/2006/relationships/slideMaster" Target="slideMasters/slideMaster1.xml"/><Relationship Id="rId6" Type="http://schemas.openxmlformats.org/officeDocument/2006/relationships/theme" Target="theme/theme1.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Relationship Id="rId25" Type="http://schemas.openxmlformats.org/officeDocument/2006/relationships/slide" Target="slides/slide18.xml"/><Relationship Id="rId26" Type="http://schemas.openxmlformats.org/officeDocument/2006/relationships/slide" Target="slides/slide19.xml"/><Relationship Id="rId27" Type="http://schemas.openxmlformats.org/officeDocument/2006/relationships/slide" Target="slides/slide20.xml"/><Relationship Id="rId28" Type="http://schemas.openxmlformats.org/officeDocument/2006/relationships/slide" Target="slides/slide21.xml"/><Relationship Id="rId29" Type="http://schemas.openxmlformats.org/officeDocument/2006/relationships/slide" Target="slides/slide22.xml"/><Relationship Id="rId30" Type="http://schemas.openxmlformats.org/officeDocument/2006/relationships/slide" Target="slides/slide23.xml"/><Relationship Id="rId31" Type="http://schemas.openxmlformats.org/officeDocument/2006/relationships/slide" Target="slides/slide24.xml"/><Relationship Id="rId32" Type="http://schemas.openxmlformats.org/officeDocument/2006/relationships/slide" Target="slides/slide25.xml"/><Relationship Id="rId33" Type="http://schemas.openxmlformats.org/officeDocument/2006/relationships/slide" Target="slides/slide26.xml"/><Relationship Id="rId34" Type="http://schemas.openxmlformats.org/officeDocument/2006/relationships/slide" Target="slides/slide27.xml"/><Relationship Id="rId35" Type="http://schemas.openxmlformats.org/officeDocument/2006/relationships/slide" Target="slides/slide28.xml"/><Relationship Id="rId36" Type="http://schemas.openxmlformats.org/officeDocument/2006/relationships/slide" Target="slides/slide29.xml"/><Relationship Id="rId37" Type="http://schemas.openxmlformats.org/officeDocument/2006/relationships/slide" Target="slides/slide30.xml"/><Relationship Id="rId38" Type="http://schemas.openxmlformats.org/officeDocument/2006/relationships/slide" Target="slides/slide31.xml"/><Relationship Id="rId39" Type="http://schemas.openxmlformats.org/officeDocument/2006/relationships/slide" Target="slides/slide32.xml"/><Relationship Id="rId40" Type="http://schemas.openxmlformats.org/officeDocument/2006/relationships/slide" Target="slides/slide33.xml"/><Relationship Id="rId41" Type="http://schemas.openxmlformats.org/officeDocument/2006/relationships/slide" Target="slides/slide34.xml"/><Relationship Id="rId42" Type="http://schemas.openxmlformats.org/officeDocument/2006/relationships/slide" Target="slides/slide35.xml"/><Relationship Id="rId43" Type="http://schemas.openxmlformats.org/officeDocument/2006/relationships/slide" Target="slides/slide36.xml"/><Relationship Id="rId44" Type="http://schemas.openxmlformats.org/officeDocument/2006/relationships/slide" Target="slides/slide37.xml"/><Relationship Id="rId45" Type="http://schemas.openxmlformats.org/officeDocument/2006/relationships/slide" Target="slides/slide38.xml"/><Relationship Id="rId46" Type="http://schemas.openxmlformats.org/officeDocument/2006/relationships/slide" Target="slides/slide39.xml"/><Relationship Id="rId47" Type="http://schemas.openxmlformats.org/officeDocument/2006/relationships/slide" Target="slides/slide40.xml"/><Relationship Id="rId48" Type="http://schemas.openxmlformats.org/officeDocument/2006/relationships/slide" Target="slides/slide41.xml"/><Relationship Id="rId49" Type="http://schemas.openxmlformats.org/officeDocument/2006/relationships/slide" Target="slides/slide42.xml"/></Relationships>

</file>

<file path=ppt/notesMasters/_rels/notesMaster1.xml.rels><?xml version="1.0" encoding="UTF-8"?>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spTree>
      <p:nvGrpSpPr>
        <p:cNvPr id="1" name=""/>
        <p:cNvGrpSpPr/>
        <p:nvPr/>
      </p:nvGrpSpPr>
      <p:grpSpPr>
        <a:xfrm>
          <a:off x="0" y="0"/>
          <a:ext cx="0" cy="0"/>
          <a:chOff x="0" y="0"/>
          <a:chExt cx="0" cy="0"/>
        </a:xfrm>
      </p:grpSpPr>
      <p:sp>
        <p:nvSpPr>
          <p:cNvPr id="17" name="Shape 17"/>
          <p:cNvSpPr/>
          <p:nvPr>
            <p:ph type="sldImg"/>
          </p:nvPr>
        </p:nvSpPr>
        <p:spPr>
          <a:xfrm>
            <a:off x="1143000" y="685800"/>
            <a:ext cx="4572000" cy="3429000"/>
          </a:xfrm>
          <a:prstGeom prst="rect">
            <a:avLst/>
          </a:prstGeom>
        </p:spPr>
        <p:txBody>
          <a:bodyPr/>
          <a:lstStyle/>
          <a:p>
            <a:pPr/>
          </a:p>
        </p:txBody>
      </p:sp>
      <p:sp>
        <p:nvSpPr>
          <p:cNvPr id="18" name="Shape 18"/>
          <p:cNvSpPr/>
          <p:nvPr>
            <p:ph type="body" sz="quarter" idx="1"/>
          </p:nvPr>
        </p:nvSpPr>
        <p:spPr>
          <a:xfrm>
            <a:off x="914400" y="4343400"/>
            <a:ext cx="5029200" cy="4114800"/>
          </a:xfrm>
          <a:prstGeom prst="rect">
            <a:avLst/>
          </a:prstGeom>
        </p:spPr>
        <p:txBody>
          <a:bodyPr/>
          <a:lstStyle/>
          <a:p>
            <a:pPr/>
          </a:p>
        </p:txBody>
      </p:sp>
    </p:spTree>
  </p:cSld>
  <p:clrMap bg1="lt1" tx1="dk1" bg2="lt2" tx2="dk2" accent1="accent1" accent2="accent2" accent3="accent3" accent4="accent4" accent5="accent5" accent6="accent6" hlink="hlink" folHlink="folHlink"/>
  <p:notesStyle>
    <a:lvl1pPr latinLnBrk="0">
      <a:defRPr>
        <a:latin typeface="+mn-lt"/>
        <a:ea typeface="+mn-ea"/>
        <a:cs typeface="+mn-cs"/>
        <a:sym typeface="Helvetica Neue"/>
      </a:defRPr>
    </a:lvl1pPr>
    <a:lvl2pPr indent="228600" latinLnBrk="0">
      <a:defRPr>
        <a:latin typeface="+mn-lt"/>
        <a:ea typeface="+mn-ea"/>
        <a:cs typeface="+mn-cs"/>
        <a:sym typeface="Helvetica Neue"/>
      </a:defRPr>
    </a:lvl2pPr>
    <a:lvl3pPr indent="457200" latinLnBrk="0">
      <a:defRPr>
        <a:latin typeface="+mn-lt"/>
        <a:ea typeface="+mn-ea"/>
        <a:cs typeface="+mn-cs"/>
        <a:sym typeface="Helvetica Neue"/>
      </a:defRPr>
    </a:lvl3pPr>
    <a:lvl4pPr indent="685800" latinLnBrk="0">
      <a:defRPr>
        <a:latin typeface="+mn-lt"/>
        <a:ea typeface="+mn-ea"/>
        <a:cs typeface="+mn-cs"/>
        <a:sym typeface="Helvetica Neue"/>
      </a:defRPr>
    </a:lvl4pPr>
    <a:lvl5pPr indent="914400" latinLnBrk="0">
      <a:defRPr>
        <a:latin typeface="+mn-lt"/>
        <a:ea typeface="+mn-ea"/>
        <a:cs typeface="+mn-cs"/>
        <a:sym typeface="Helvetica Neue"/>
      </a:defRPr>
    </a:lvl5pPr>
    <a:lvl6pPr indent="1143000" latinLnBrk="0">
      <a:defRPr>
        <a:latin typeface="+mn-lt"/>
        <a:ea typeface="+mn-ea"/>
        <a:cs typeface="+mn-cs"/>
        <a:sym typeface="Helvetica Neue"/>
      </a:defRPr>
    </a:lvl6pPr>
    <a:lvl7pPr indent="1371600" latinLnBrk="0">
      <a:defRPr>
        <a:latin typeface="+mn-lt"/>
        <a:ea typeface="+mn-ea"/>
        <a:cs typeface="+mn-cs"/>
        <a:sym typeface="Helvetica Neue"/>
      </a:defRPr>
    </a:lvl7pPr>
    <a:lvl8pPr indent="1600200" latinLnBrk="0">
      <a:defRPr>
        <a:latin typeface="+mn-lt"/>
        <a:ea typeface="+mn-ea"/>
        <a:cs typeface="+mn-cs"/>
        <a:sym typeface="Helvetica Neue"/>
      </a:defRPr>
    </a:lvl8pPr>
    <a:lvl9pPr indent="1828800" latinLnBrk="0">
      <a:defRPr>
        <a:latin typeface="+mn-lt"/>
        <a:ea typeface="+mn-ea"/>
        <a:cs typeface="+mn-cs"/>
        <a:sym typeface="Helvetica Neue"/>
      </a:defRPr>
    </a:lvl9pPr>
  </p:notesStyle>
</p:notesMaster>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type="tx" showMasterSp="1" showMasterPhAnim="1">
  <p:cSld name="Default">
    <p:spTree>
      <p:nvGrpSpPr>
        <p:cNvPr id="1" name=""/>
        <p:cNvGrpSpPr/>
        <p:nvPr/>
      </p:nvGrpSpPr>
      <p:grpSpPr>
        <a:xfrm>
          <a:off x="0" y="0"/>
          <a:ext cx="0" cy="0"/>
          <a:chOff x="0" y="0"/>
          <a:chExt cx="0" cy="0"/>
        </a:xfrm>
      </p:grpSpPr>
      <p:sp>
        <p:nvSpPr>
          <p:cNvPr id="11" name="Slide Number"/>
          <p:cNvSpPr txBox="1"/>
          <p:nvPr>
            <p:ph type="sldNum" sz="quarter" idx="2"/>
          </p:nvPr>
        </p:nvSpPr>
        <p:spPr>
          <a:prstGeom prst="rect">
            <a:avLst/>
          </a:prstGeom>
        </p:spPr>
        <p:txBody>
          <a:bodyPr/>
          <a:lstStyle/>
          <a:p>
            <a:pPr/>
            <a:fld id="{86CB4B4D-7CA3-9044-876B-883B54F8677D}" type="slidenum"/>
          </a:p>
        </p:txBody>
      </p:sp>
    </p:spTree>
  </p:cSld>
  <p:clrMapOvr>
    <a:masterClrMapping/>
  </p:clrMapOvr>
  <p:transition xmlns:p14="http://schemas.microsoft.com/office/powerpoint/2010/main" spd="med" advClick="1"/>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image" Target="../media/image1.jpeg"/><Relationship Id="rId3"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p:cSld>
    <p:bg>
      <p:bgPr>
        <a:blipFill rotWithShape="1">
          <a:blip r:embed="rId2"/>
          <a:srcRect l="0" t="0" r="0" b="0"/>
          <a:tile tx="0" ty="0" sx="100000" sy="100000" flip="none" algn="tl"/>
        </a:blipFill>
      </p:bgPr>
    </p:bg>
    <p:spTree>
      <p:nvGrpSpPr>
        <p:cNvPr id="1" name=""/>
        <p:cNvGrpSpPr/>
        <p:nvPr/>
      </p:nvGrpSpPr>
      <p:grpSpPr>
        <a:xfrm>
          <a:off x="0" y="0"/>
          <a:ext cx="0" cy="0"/>
          <a:chOff x="0" y="0"/>
          <a:chExt cx="0" cy="0"/>
        </a:xfrm>
      </p:grpSpPr>
      <p:sp>
        <p:nvSpPr>
          <p:cNvPr id="2" name="Title Text"/>
          <p:cNvSpPr txBox="1"/>
          <p:nvPr>
            <p:ph type="title"/>
          </p:nvPr>
        </p:nvSpPr>
        <p:spPr>
          <a:xfrm>
            <a:off x="457200" y="92074"/>
            <a:ext cx="8229600" cy="1508126"/>
          </a:xfrm>
          <a:prstGeom prst="rect">
            <a:avLst/>
          </a:prstGeom>
          <a:ln w="12700">
            <a:miter lim="400000"/>
          </a:ln>
          <a:extLst>
            <a:ext uri="{C572A759-6A51-4108-AA02-DFA0A04FC94B}">
              <ma14:wrappingTextBoxFlag xmlns:ma14="http://schemas.microsoft.com/office/mac/drawingml/2011/main" val="1"/>
            </a:ext>
          </a:extLst>
        </p:spPr>
        <p:txBody>
          <a:bodyPr lIns="45719" rIns="45719" anchor="ctr"/>
          <a:lstStyle/>
          <a:p>
            <a:pPr/>
            <a:r>
              <a:t>Title Text</a:t>
            </a:r>
          </a:p>
        </p:txBody>
      </p:sp>
      <p:sp>
        <p:nvSpPr>
          <p:cNvPr id="3" name="Body Level One…"/>
          <p:cNvSpPr txBox="1"/>
          <p:nvPr>
            <p:ph type="body" idx="1"/>
          </p:nvPr>
        </p:nvSpPr>
        <p:spPr>
          <a:xfrm>
            <a:off x="457200" y="1600200"/>
            <a:ext cx="8229600" cy="5257800"/>
          </a:xfrm>
          <a:prstGeom prst="rect">
            <a:avLst/>
          </a:prstGeom>
          <a:ln w="12700">
            <a:miter lim="400000"/>
          </a:ln>
          <a:extLst>
            <a:ext uri="{C572A759-6A51-4108-AA02-DFA0A04FC94B}">
              <ma14:wrappingTextBoxFlag xmlns:ma14="http://schemas.microsoft.com/office/mac/drawingml/2011/main" val="1"/>
            </a:ext>
          </a:extLst>
        </p:spPr>
        <p:txBody>
          <a:bodyPr lIns="45719" rIns="45719"/>
          <a:lstStyle/>
          <a:p>
            <a:pPr/>
            <a:r>
              <a:t>Body Level One</a:t>
            </a:r>
          </a:p>
          <a:p>
            <a:pPr lvl="1"/>
            <a:r>
              <a:t>Body Level Two</a:t>
            </a:r>
          </a:p>
          <a:p>
            <a:pPr lvl="2"/>
            <a:r>
              <a:t>Body Level Three</a:t>
            </a:r>
          </a:p>
          <a:p>
            <a:pPr lvl="3"/>
            <a:r>
              <a:t>Body Level Four</a:t>
            </a:r>
          </a:p>
          <a:p>
            <a:pPr lvl="4"/>
            <a:r>
              <a:t>Body Level Five</a:t>
            </a:r>
          </a:p>
        </p:txBody>
      </p:sp>
      <p:sp>
        <p:nvSpPr>
          <p:cNvPr id="4" name="Slide Number"/>
          <p:cNvSpPr txBox="1"/>
          <p:nvPr>
            <p:ph type="sldNum" sz="quarter" idx="2"/>
          </p:nvPr>
        </p:nvSpPr>
        <p:spPr>
          <a:xfrm>
            <a:off x="8176259" y="6248400"/>
            <a:ext cx="281941" cy="287087"/>
          </a:xfrm>
          <a:prstGeom prst="rect">
            <a:avLst/>
          </a:prstGeom>
          <a:ln w="12700">
            <a:miter lim="400000"/>
          </a:ln>
        </p:spPr>
        <p:txBody>
          <a:bodyPr wrap="none" lIns="45719" rIns="45719">
            <a:spAutoFit/>
          </a:bodyPr>
          <a:lstStyle>
            <a:lvl1pPr algn="r">
              <a:defRPr b="0" sz="1400"/>
            </a:lvl1pPr>
          </a:lstStyle>
          <a:p>
            <a:pPr/>
            <a:fld id="{86CB4B4D-7CA3-9044-876B-883B54F8677D}" type="slidenum"/>
          </a:p>
        </p:txBody>
      </p:sp>
    </p:spTree>
  </p:cSld>
  <p:clrMap bg1="lt1" tx1="dk1" bg2="lt2" tx2="dk2" accent1="accent1" accent2="accent2" accent3="accent3" accent4="accent4" accent5="accent5" accent6="accent6" hlink="hlink" folHlink="folHlink"/>
  <p:sldLayoutIdLst>
    <p:sldLayoutId id="2147483649" r:id="rId3"/>
  </p:sldLayoutIdLst>
  <p:transition xmlns:p14="http://schemas.microsoft.com/office/powerpoint/2010/main" spd="med" advClick="1"/>
  <p:txStyles>
    <p:titleStyle>
      <a:lvl1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5pPr>
      <a:lvl6pPr marL="0" marR="0" indent="4572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6pPr>
      <a:lvl7pPr marL="0" marR="0" indent="9144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7pPr>
      <a:lvl8pPr marL="0" marR="0" indent="13716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8pPr>
      <a:lvl9pPr marL="0" marR="0" indent="1828800" algn="ctr" defTabSz="914400" rtl="0" latinLnBrk="0">
        <a:lnSpc>
          <a:spcPct val="100000"/>
        </a:lnSpc>
        <a:spcBef>
          <a:spcPts val="0"/>
        </a:spcBef>
        <a:spcAft>
          <a:spcPts val="0"/>
        </a:spcAft>
        <a:buClrTx/>
        <a:buSzTx/>
        <a:buFontTx/>
        <a:buNone/>
        <a:tabLst/>
        <a:defRPr b="0" baseline="0" cap="none" i="0" spc="0" strike="noStrike" sz="4400" u="none">
          <a:solidFill>
            <a:srgbClr val="000000"/>
          </a:solidFill>
          <a:uFillTx/>
          <a:latin typeface="Times New Roman"/>
          <a:ea typeface="Times New Roman"/>
          <a:cs typeface="Times New Roman"/>
          <a:sym typeface="Times New Roman"/>
        </a:defRPr>
      </a:lvl9pPr>
    </p:titleStyle>
    <p:bodyStyle>
      <a:lvl1pPr marL="342900" marR="0" indent="-3429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1pPr>
      <a:lvl2pPr marL="783771" marR="0" indent="-326571"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2pPr>
      <a:lvl3pPr marL="1219200" marR="0" indent="-3048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3pPr>
      <a:lvl4pPr marL="1737360" marR="0" indent="-36576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4pPr>
      <a:lvl5pPr marL="22352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5pPr>
      <a:lvl6pPr marL="26924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6pPr>
      <a:lvl7pPr marL="31496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7pPr>
      <a:lvl8pPr marL="36068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8pPr>
      <a:lvl9pPr marL="4064000" marR="0" indent="-406400" algn="l" defTabSz="914400" rtl="0" latinLnBrk="0">
        <a:lnSpc>
          <a:spcPct val="100000"/>
        </a:lnSpc>
        <a:spcBef>
          <a:spcPts val="700"/>
        </a:spcBef>
        <a:spcAft>
          <a:spcPts val="0"/>
        </a:spcAft>
        <a:buClrTx/>
        <a:buSzPct val="100000"/>
        <a:buFontTx/>
        <a:buChar char=""/>
        <a:tabLst/>
        <a:defRPr b="0" baseline="0" cap="none" i="0" spc="0" strike="noStrike" sz="3200" u="none">
          <a:solidFill>
            <a:srgbClr val="000000"/>
          </a:solidFill>
          <a:uFillTx/>
          <a:latin typeface="Times New Roman"/>
          <a:ea typeface="Times New Roman"/>
          <a:cs typeface="Times New Roman"/>
          <a:sym typeface="Times New Roman"/>
        </a:defRPr>
      </a:lvl9pPr>
    </p:bodyStyle>
    <p:otherStyle>
      <a:lvl1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1pPr>
      <a:lvl2pPr marL="0" marR="0" indent="4572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2pPr>
      <a:lvl3pPr marL="0" marR="0" indent="9144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3pPr>
      <a:lvl4pPr marL="0" marR="0" indent="13716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4pPr>
      <a:lvl5pPr marL="0" marR="0" indent="182880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5pPr>
      <a:lvl6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6pPr>
      <a:lvl7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7pPr>
      <a:lvl8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8pPr>
      <a:lvl9pPr marL="0" marR="0" indent="0" algn="r" defTabSz="914400" rtl="0" latinLnBrk="0">
        <a:lnSpc>
          <a:spcPct val="100000"/>
        </a:lnSpc>
        <a:spcBef>
          <a:spcPts val="0"/>
        </a:spcBef>
        <a:spcAft>
          <a:spcPts val="0"/>
        </a:spcAft>
        <a:buClrTx/>
        <a:buSzTx/>
        <a:buFontTx/>
        <a:buNone/>
        <a:tabLst/>
        <a:defRPr b="0" baseline="0" cap="none" i="0" spc="0" strike="noStrike" sz="1400" u="none">
          <a:solidFill>
            <a:schemeClr val="tx1"/>
          </a:solidFill>
          <a:uFillTx/>
          <a:latin typeface="+mn-lt"/>
          <a:ea typeface="+mn-ea"/>
          <a:cs typeface="+mn-cs"/>
          <a:sym typeface="Times New Roman"/>
        </a:defRPr>
      </a:lvl9pPr>
    </p:otherStyle>
  </p:txStyles>
</p:sldMaster>
</file>

<file path=ppt/slides/_rels/slide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png"/></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png"/></Relationships>

</file>

<file path=ppt/slides/_rels/slide1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2.jpeg"/></Relationships>

</file>

<file path=ppt/slides/_rels/slide1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jpeg"/></Relationships>

</file>

<file path=ppt/slides/_rels/slide21.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3.png"/></Relationships>

</file>

<file path=ppt/slides/_rels/slide22.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jpeg"/></Relationships>

</file>

<file path=ppt/slides/_rels/slide23.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5.jpeg"/></Relationships>

</file>

<file path=ppt/slides/_rels/slide2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6.jpeg"/><Relationship Id="rId3" Type="http://schemas.openxmlformats.org/officeDocument/2006/relationships/image" Target="../media/image7.jpeg"/></Relationships>

</file>

<file path=ppt/slides/_rels/slide26.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8.jpeg"/></Relationships>

</file>

<file path=ppt/slides/_rels/slide2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9.jpeg"/></Relationships>

</file>

<file path=ppt/slides/_rels/slide2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0.jpeg"/></Relationships>

</file>

<file path=ppt/slides/_rels/slide3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11.jpeg"/></Relationships>

</file>

<file path=ppt/slides/_rels/slide3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image" Target="../media/image4.png"/></Relationships>

</file>

<file path=ppt/slides/_rels/slide3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0" name="RUNGTA COLLEGE OF DENTAL SCIENCES AND RESEARCH"/>
          <p:cNvSpPr txBox="1"/>
          <p:nvPr>
            <p:ph type="title" idx="4294967295"/>
          </p:nvPr>
        </p:nvSpPr>
        <p:spPr>
          <a:xfrm>
            <a:off x="257023" y="316391"/>
            <a:ext cx="8629954" cy="1702661"/>
          </a:xfrm>
          <a:prstGeom prst="rect">
            <a:avLst/>
          </a:prstGeom>
        </p:spPr>
        <p:txBody>
          <a:bodyPr>
            <a:normAutofit fontScale="100000" lnSpcReduction="0"/>
          </a:bodyPr>
          <a:lstStyle>
            <a:lvl1pPr>
              <a:defRPr b="1" sz="3600">
                <a:effectLst>
                  <a:outerShdw sx="100000" sy="100000" kx="0" ky="0" algn="b" rotWithShape="0" blurRad="12700" dist="25400" dir="2700000">
                    <a:srgbClr val="FFFFFF"/>
                  </a:outerShdw>
                </a:effectLst>
              </a:defRPr>
            </a:lvl1pPr>
          </a:lstStyle>
          <a:p>
            <a:pPr/>
            <a:r>
              <a:t>RUNGTA COLLEGE OF DENTAL SCIENCES AND RESEARCH</a:t>
            </a:r>
          </a:p>
        </p:txBody>
      </p:sp>
      <p:sp>
        <p:nvSpPr>
          <p:cNvPr id="21" name="PRESENTED BY:- DR. RUCHA KASHYAP"/>
          <p:cNvSpPr txBox="1"/>
          <p:nvPr>
            <p:ph type="body" sz="quarter" idx="4294967295"/>
          </p:nvPr>
        </p:nvSpPr>
        <p:spPr>
          <a:xfrm>
            <a:off x="0" y="5105400"/>
            <a:ext cx="8839200" cy="1219200"/>
          </a:xfrm>
          <a:prstGeom prst="rect">
            <a:avLst/>
          </a:prstGeom>
        </p:spPr>
        <p:txBody>
          <a:bodyPr>
            <a:normAutofit fontScale="100000" lnSpcReduction="0"/>
          </a:bodyPr>
          <a:lstStyle>
            <a:lvl1pPr marL="0" indent="0" algn="ctr">
              <a:buSzTx/>
              <a:buNone/>
              <a:defRPr sz="1700"/>
            </a:lvl1pPr>
          </a:lstStyle>
          <a:p>
            <a:pPr/>
            <a:r>
              <a:t>PRESENTED BY:- DR. RUCHA KASHYAP</a:t>
            </a:r>
          </a:p>
        </p:txBody>
      </p:sp>
      <p:sp>
        <p:nvSpPr>
          <p:cNvPr id="22" name="FIXED PARTIAL DENTURE"/>
          <p:cNvSpPr txBox="1"/>
          <p:nvPr/>
        </p:nvSpPr>
        <p:spPr>
          <a:xfrm>
            <a:off x="2029080" y="2436309"/>
            <a:ext cx="6114342" cy="53191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defRPr sz="3100"/>
            </a:lvl1pPr>
          </a:lstStyle>
          <a:p>
            <a:pPr/>
            <a:r>
              <a:t>FIXED PARTIAL DENTURE</a:t>
            </a:r>
          </a:p>
        </p:txBody>
      </p:sp>
      <p:sp>
        <p:nvSpPr>
          <p:cNvPr id="23" name="DEPARTMENT OF PROSTHODONTICS"/>
          <p:cNvSpPr txBox="1"/>
          <p:nvPr/>
        </p:nvSpPr>
        <p:spPr>
          <a:xfrm>
            <a:off x="1168185" y="4301344"/>
            <a:ext cx="6807630" cy="40923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lvl="2" marL="962526" indent="-200526">
              <a:lnSpc>
                <a:spcPct val="200000"/>
              </a:lnSpc>
              <a:buSzPct val="60000"/>
              <a:buBlip>
                <a:blip r:embed="rId2"/>
              </a:buBlip>
              <a:defRPr sz="2300"/>
            </a:pPr>
            <a:r>
              <a:t>DEPARTMENT OF PROSTHODONTICS</a:t>
            </a:r>
          </a:p>
        </p:txBody>
      </p:sp>
    </p:spTree>
  </p:cSld>
  <p:clrMapOvr>
    <a:masterClrMapping/>
  </p:clrMapOvr>
  <p:transition xmlns:p14="http://schemas.microsoft.com/office/powerpoint/2010/main" spd="med" advClick="1"/>
</p:sld>
</file>

<file path=ppt/slides/slide1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1" name="THE IDEAL RETAINER - qualities…"/>
          <p:cNvSpPr txBox="1"/>
          <p:nvPr/>
        </p:nvSpPr>
        <p:spPr>
          <a:xfrm>
            <a:off x="198120" y="152400"/>
            <a:ext cx="8900160" cy="564601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1700"/>
              </a:spcBef>
              <a:defRPr b="0" sz="2900"/>
            </a:pPr>
            <a:r>
              <a:t>THE IDEAL RETAINER - qualities</a:t>
            </a:r>
          </a:p>
          <a:p>
            <a:pPr algn="just">
              <a:spcBef>
                <a:spcPts val="1000"/>
              </a:spcBef>
              <a:defRPr b="0" sz="2900"/>
            </a:pPr>
          </a:p>
          <a:p>
            <a:pPr algn="just">
              <a:spcBef>
                <a:spcPts val="1700"/>
              </a:spcBef>
              <a:buClr>
                <a:srgbClr val="800000"/>
              </a:buClr>
              <a:buSzPct val="100000"/>
              <a:buChar char="✓"/>
              <a:defRPr b="0" sz="2900"/>
            </a:pPr>
            <a:r>
              <a:t>Should have margins that are capable of being finished in areas which will prevent irritation of soft tissues and occurrence of caries.</a:t>
            </a:r>
          </a:p>
          <a:p>
            <a:pPr algn="just">
              <a:spcBef>
                <a:spcPts val="1700"/>
              </a:spcBef>
              <a:buClr>
                <a:srgbClr val="800000"/>
              </a:buClr>
              <a:buSzPct val="100000"/>
              <a:buChar char="✓"/>
              <a:defRPr b="0" sz="2900"/>
            </a:pPr>
            <a:r>
              <a:t>Should be self cleansing</a:t>
            </a:r>
          </a:p>
          <a:p>
            <a:pPr algn="just">
              <a:spcBef>
                <a:spcPts val="1700"/>
              </a:spcBef>
              <a:buClr>
                <a:srgbClr val="800000"/>
              </a:buClr>
              <a:buSzPct val="100000"/>
              <a:buChar char="✓"/>
              <a:defRPr b="0" sz="2900"/>
            </a:pPr>
            <a:r>
              <a:t>Should not tarnish or corrode in oral environment.</a:t>
            </a:r>
          </a:p>
          <a:p>
            <a:pPr algn="just">
              <a:spcBef>
                <a:spcPts val="1700"/>
              </a:spcBef>
              <a:buClr>
                <a:srgbClr val="800000"/>
              </a:buClr>
              <a:buSzPct val="100000"/>
              <a:buChar char="✓"/>
              <a:defRPr b="0" sz="2900"/>
            </a:pPr>
            <a:r>
              <a:t>Should not discolour the abutment.</a:t>
            </a:r>
          </a:p>
          <a:p>
            <a:pPr algn="just">
              <a:spcBef>
                <a:spcPts val="1700"/>
              </a:spcBef>
              <a:buClr>
                <a:srgbClr val="800000"/>
              </a:buClr>
              <a:buSzPct val="100000"/>
              <a:buChar char="✓"/>
              <a:defRPr b="0" sz="2900"/>
            </a:pPr>
            <a:r>
              <a:t>Should provide an esthetic restoration.</a:t>
            </a:r>
          </a:p>
        </p:txBody>
      </p:sp>
    </p:spTree>
  </p:cSld>
  <p:clrMapOvr>
    <a:masterClrMapping/>
  </p:clrMapOvr>
  <p:transition xmlns:p14="http://schemas.microsoft.com/office/powerpoint/2010/main" spd="med" advClick="1"/>
</p:sld>
</file>

<file path=ppt/slides/slide1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3" name="Selection of retainer:…"/>
          <p:cNvSpPr txBox="1"/>
          <p:nvPr/>
        </p:nvSpPr>
        <p:spPr>
          <a:xfrm>
            <a:off x="156845" y="76200"/>
            <a:ext cx="8823960" cy="601993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1600"/>
              </a:spcBef>
              <a:defRPr b="0" sz="2800"/>
            </a:pPr>
            <a:r>
              <a:t>Selection of retainer:</a:t>
            </a:r>
          </a:p>
          <a:p>
            <a:pPr algn="just">
              <a:spcBef>
                <a:spcPts val="1600"/>
              </a:spcBef>
              <a:buSzPct val="100000"/>
              <a:buBlip>
                <a:blip r:embed="rId2"/>
              </a:buBlip>
              <a:defRPr b="0" sz="2800"/>
            </a:pPr>
            <a:r>
              <a:t> Poor oral hygiene of the patient contraindicates the use of intra coronal retainer with long finish lines; complete coverage extracoroanal retainers are indicated in such situations.</a:t>
            </a:r>
          </a:p>
          <a:p>
            <a:pPr algn="just">
              <a:spcBef>
                <a:spcPts val="1600"/>
              </a:spcBef>
              <a:buSzPct val="100000"/>
              <a:buBlip>
                <a:blip r:embed="rId2"/>
              </a:buBlip>
              <a:defRPr b="0" sz="2800"/>
            </a:pPr>
            <a:r>
              <a:t> According to the location in the arch and the expected masticatory load</a:t>
            </a:r>
          </a:p>
          <a:p>
            <a:pPr algn="just">
              <a:spcBef>
                <a:spcPts val="1600"/>
              </a:spcBef>
              <a:buSzPct val="100000"/>
              <a:buBlip>
                <a:blip r:embed="rId2"/>
              </a:buBlip>
              <a:defRPr b="0" sz="2800"/>
            </a:pPr>
            <a:r>
              <a:t> Age of the patient and the dexterity with which the patient can undertake the home care procedures.</a:t>
            </a:r>
          </a:p>
          <a:p>
            <a:pPr algn="just">
              <a:spcBef>
                <a:spcPts val="1600"/>
              </a:spcBef>
              <a:buSzPct val="100000"/>
              <a:buBlip>
                <a:blip r:embed="rId2"/>
              </a:buBlip>
              <a:defRPr b="0" sz="2800"/>
            </a:pPr>
            <a:r>
              <a:t> Location in the arch for esthetics.</a:t>
            </a:r>
          </a:p>
          <a:p>
            <a:pPr algn="just">
              <a:spcBef>
                <a:spcPts val="1600"/>
              </a:spcBef>
              <a:buSzPct val="100000"/>
              <a:buBlip>
                <a:blip r:embed="rId2"/>
              </a:buBlip>
              <a:defRPr b="0" sz="2800"/>
            </a:pPr>
            <a:r>
              <a:t> Based on an analysis of the periodontal support of the abutment and length of the bridge.   </a:t>
            </a:r>
          </a:p>
        </p:txBody>
      </p:sp>
    </p:spTree>
  </p:cSld>
  <p:clrMapOvr>
    <a:masterClrMapping/>
  </p:clrMapOvr>
  <p:transition xmlns:p14="http://schemas.microsoft.com/office/powerpoint/2010/main" spd="med" advClick="1"/>
</p:sld>
</file>

<file path=ppt/slides/slide1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5" name="PONTICS IN FIXED PARTIAL DENTURE PROSTHESIS"/>
          <p:cNvSpPr txBox="1"/>
          <p:nvPr/>
        </p:nvSpPr>
        <p:spPr>
          <a:xfrm>
            <a:off x="579119" y="1508125"/>
            <a:ext cx="8061961" cy="2834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spcBef>
                <a:spcPts val="3600"/>
              </a:spcBef>
              <a:defRPr b="0" sz="6000">
                <a:solidFill>
                  <a:srgbClr val="800000"/>
                </a:solidFill>
                <a:effectLst>
                  <a:outerShdw sx="100000" sy="100000" kx="0" ky="0" algn="b" rotWithShape="0" blurRad="12700" dist="38100" dir="2700000">
                    <a:srgbClr val="000000"/>
                  </a:outerShdw>
                </a:effectLst>
                <a:latin typeface="Lucida Console"/>
                <a:ea typeface="Lucida Console"/>
                <a:cs typeface="Lucida Console"/>
                <a:sym typeface="Lucida Console"/>
              </a:defRPr>
            </a:lvl1pPr>
          </a:lstStyle>
          <a:p>
            <a:pPr/>
            <a:r>
              <a:t>PONTICS IN FIXED PARTIAL DENTURE PROSTHESIS</a:t>
            </a:r>
          </a:p>
        </p:txBody>
      </p:sp>
    </p:spTree>
  </p:cSld>
  <p:clrMapOvr>
    <a:masterClrMapping/>
  </p:clrMapOvr>
  <p:transition xmlns:p14="http://schemas.microsoft.com/office/powerpoint/2010/main" spd="med" advClick="1"/>
</p:sld>
</file>

<file path=ppt/slides/slide1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67" name="PONTICS…"/>
          <p:cNvSpPr txBox="1"/>
          <p:nvPr/>
        </p:nvSpPr>
        <p:spPr>
          <a:xfrm>
            <a:off x="175895" y="563562"/>
            <a:ext cx="8823960" cy="512931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1800"/>
              </a:spcBef>
              <a:defRPr b="0" sz="3000"/>
            </a:pPr>
            <a:r>
              <a:t>PONTICS</a:t>
            </a:r>
          </a:p>
          <a:p>
            <a:pPr algn="just">
              <a:spcBef>
                <a:spcPts val="1800"/>
              </a:spcBef>
              <a:defRPr b="0" sz="3000"/>
            </a:pPr>
            <a:r>
              <a:t>An artificial tooth on a fixed partial denture that replaces a missing natural tooth, restores its function and usually fills the space previously occupied by the clinical crown. (GPT)</a:t>
            </a:r>
          </a:p>
          <a:p>
            <a:pPr algn="just">
              <a:lnSpc>
                <a:spcPct val="90000"/>
              </a:lnSpc>
              <a:spcBef>
                <a:spcPts val="400"/>
              </a:spcBef>
              <a:defRPr b="0" sz="3000"/>
            </a:pPr>
          </a:p>
          <a:p>
            <a:pPr algn="just">
              <a:lnSpc>
                <a:spcPct val="90000"/>
              </a:lnSpc>
              <a:spcBef>
                <a:spcPts val="700"/>
              </a:spcBef>
              <a:defRPr b="0" sz="3000"/>
            </a:pPr>
            <a:r>
              <a:t>Tylman defines Pontics as the suspended member of a fixed partial denture which replaces the lost natural tooth, restores function and occupies the space of the missing tooth.</a:t>
            </a:r>
          </a:p>
        </p:txBody>
      </p:sp>
    </p:spTree>
  </p:cSld>
  <p:clrMapOvr>
    <a:masterClrMapping/>
  </p:clrMapOvr>
  <p:transition xmlns:p14="http://schemas.microsoft.com/office/powerpoint/2010/main" spd="med" advClick="1"/>
</p:sld>
</file>

<file path=ppt/slides/slide1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69" name="OPTIMAL" descr="OPTIMAL"/>
          <p:cNvPicPr>
            <a:picLocks noChangeAspect="1"/>
          </p:cNvPicPr>
          <p:nvPr/>
        </p:nvPicPr>
        <p:blipFill>
          <a:blip r:embed="rId2">
            <a:extLst/>
          </a:blip>
          <a:stretch>
            <a:fillRect/>
          </a:stretch>
        </p:blipFill>
        <p:spPr>
          <a:xfrm>
            <a:off x="1219200" y="303212"/>
            <a:ext cx="6553200" cy="6478588"/>
          </a:xfrm>
          <a:prstGeom prst="rect">
            <a:avLst/>
          </a:prstGeom>
          <a:ln w="12700">
            <a:miter lim="400000"/>
          </a:ln>
        </p:spPr>
      </p:pic>
      <p:sp>
        <p:nvSpPr>
          <p:cNvPr id="70" name="IDEAL REQUIREMENTS OF A PONTIC"/>
          <p:cNvSpPr txBox="1"/>
          <p:nvPr/>
        </p:nvSpPr>
        <p:spPr>
          <a:xfrm>
            <a:off x="161925" y="196850"/>
            <a:ext cx="8915400" cy="605418"/>
          </a:xfrm>
          <a:prstGeom prst="rect">
            <a:avLst/>
          </a:prstGeom>
          <a:solidFill>
            <a:srgbClr val="000000"/>
          </a:solidFill>
          <a:ln w="12700">
            <a:miter lim="400000"/>
          </a:ln>
          <a:extLst>
            <a:ext uri="{C572A759-6A51-4108-AA02-DFA0A04FC94B}">
              <ma14:wrappingTextBoxFlag xmlns:ma14="http://schemas.microsoft.com/office/mac/drawingml/2011/main" val="1"/>
            </a:ext>
          </a:extLst>
        </p:spPr>
        <p:txBody>
          <a:bodyPr lIns="45719" rIns="45719">
            <a:spAutoFit/>
          </a:bodyPr>
          <a:lstStyle>
            <a:lvl1pPr marL="457200" indent="-457200" algn="ctr">
              <a:spcBef>
                <a:spcPts val="2100"/>
              </a:spcBef>
              <a:defRPr b="0" sz="3600">
                <a:solidFill>
                  <a:srgbClr val="FFFFFF"/>
                </a:solidFill>
              </a:defRPr>
            </a:lvl1pPr>
          </a:lstStyle>
          <a:p>
            <a:pPr/>
            <a:r>
              <a:t>IDEAL REQUIREMENTS OF A PONTIC</a:t>
            </a:r>
          </a:p>
        </p:txBody>
      </p:sp>
    </p:spTree>
  </p:cSld>
  <p:clrMapOvr>
    <a:masterClrMapping/>
  </p:clrMapOvr>
  <p:transition xmlns:p14="http://schemas.microsoft.com/office/powerpoint/2010/main" spd="med" advClick="1"/>
</p:sld>
</file>

<file path=ppt/slides/slide1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2" name="According to Shillingburg, Pontics are classified :…"/>
          <p:cNvSpPr txBox="1"/>
          <p:nvPr>
            <p:ph type="body" idx="4294967295"/>
          </p:nvPr>
        </p:nvSpPr>
        <p:spPr>
          <a:xfrm>
            <a:off x="609600" y="1722437"/>
            <a:ext cx="8229600" cy="5668963"/>
          </a:xfrm>
          <a:prstGeom prst="rect">
            <a:avLst/>
          </a:prstGeom>
        </p:spPr>
        <p:txBody>
          <a:bodyPr>
            <a:normAutofit fontScale="100000" lnSpcReduction="0"/>
          </a:bodyPr>
          <a:lstStyle/>
          <a:p>
            <a:pPr marL="609600" indent="-609600">
              <a:buSzTx/>
              <a:buNone/>
              <a:defRPr>
                <a:latin typeface="Arial"/>
                <a:ea typeface="Arial"/>
                <a:cs typeface="Arial"/>
                <a:sym typeface="Arial"/>
              </a:defRPr>
            </a:pPr>
            <a:r>
              <a:t>According to Shillingburg, Pontics are classified :</a:t>
            </a:r>
          </a:p>
          <a:p>
            <a:pPr marL="609600" indent="-609600">
              <a:buAutoNum type="arabicPeriod" startAt="1"/>
              <a:defRPr>
                <a:latin typeface="Arial"/>
                <a:ea typeface="Arial"/>
                <a:cs typeface="Arial"/>
                <a:sym typeface="Arial"/>
              </a:defRPr>
            </a:pPr>
            <a:r>
              <a:t>Depending on the shape of the pontic contacting the tissues</a:t>
            </a:r>
          </a:p>
          <a:p>
            <a:pPr marL="609600" indent="-609600">
              <a:buAutoNum type="arabicPeriod" startAt="1"/>
              <a:defRPr>
                <a:latin typeface="Arial"/>
                <a:ea typeface="Arial"/>
                <a:cs typeface="Arial"/>
                <a:sym typeface="Arial"/>
              </a:defRPr>
            </a:pPr>
            <a:r>
              <a:t>Depending on the materials.</a:t>
            </a:r>
          </a:p>
          <a:p>
            <a:pPr marL="609600" indent="-609600">
              <a:buAutoNum type="arabicPeriod" startAt="1"/>
              <a:defRPr>
                <a:latin typeface="Arial"/>
                <a:ea typeface="Arial"/>
                <a:cs typeface="Arial"/>
                <a:sym typeface="Arial"/>
              </a:defRPr>
            </a:pPr>
            <a:r>
              <a:t>Depending upon the manufacturer’s design</a:t>
            </a:r>
          </a:p>
        </p:txBody>
      </p:sp>
      <p:sp>
        <p:nvSpPr>
          <p:cNvPr id="73" name="CLASSIFICATION"/>
          <p:cNvSpPr txBox="1"/>
          <p:nvPr/>
        </p:nvSpPr>
        <p:spPr>
          <a:xfrm>
            <a:off x="1722119" y="409575"/>
            <a:ext cx="5591211" cy="1485454"/>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nSpc>
                <a:spcPct val="80000"/>
              </a:lnSpc>
              <a:spcBef>
                <a:spcPts val="1200"/>
              </a:spcBef>
              <a:defRPr b="0" sz="5400"/>
            </a:lvl1pPr>
          </a:lstStyle>
          <a:p>
            <a:pPr/>
            <a:r>
              <a:t>CLASSIFICATION</a:t>
            </a:r>
          </a:p>
        </p:txBody>
      </p:sp>
    </p:spTree>
  </p:cSld>
  <p:clrMapOvr>
    <a:masterClrMapping/>
  </p:clrMapOvr>
  <p:transition xmlns:p14="http://schemas.microsoft.com/office/powerpoint/2010/main" spd="med" advClick="1"/>
</p:sld>
</file>

<file path=ppt/slides/slide1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5" name="1. On Shape"/>
          <p:cNvSpPr txBox="1"/>
          <p:nvPr>
            <p:ph type="title" idx="4294967295"/>
          </p:nvPr>
        </p:nvSpPr>
        <p:spPr>
          <a:xfrm>
            <a:off x="228600" y="457199"/>
            <a:ext cx="8229600" cy="1143002"/>
          </a:xfrm>
          <a:prstGeom prst="rect">
            <a:avLst/>
          </a:prstGeom>
        </p:spPr>
        <p:txBody>
          <a:bodyPr>
            <a:normAutofit fontScale="100000" lnSpcReduction="0"/>
          </a:bodyPr>
          <a:lstStyle/>
          <a:p>
            <a:pPr defTabSz="704087">
              <a:defRPr sz="3696">
                <a:latin typeface="Arial"/>
                <a:ea typeface="Arial"/>
                <a:cs typeface="Arial"/>
                <a:sym typeface="Arial"/>
              </a:defRPr>
            </a:pPr>
            <a:r>
              <a:t>1. On Shape</a:t>
            </a:r>
            <a:br/>
          </a:p>
        </p:txBody>
      </p:sp>
      <p:sp>
        <p:nvSpPr>
          <p:cNvPr id="76" name="Conical or root extension pontics…"/>
          <p:cNvSpPr txBox="1"/>
          <p:nvPr>
            <p:ph type="body" idx="4294967295"/>
          </p:nvPr>
        </p:nvSpPr>
        <p:spPr>
          <a:xfrm>
            <a:off x="685800" y="1981200"/>
            <a:ext cx="7772400" cy="4114800"/>
          </a:xfrm>
          <a:prstGeom prst="rect">
            <a:avLst/>
          </a:prstGeom>
        </p:spPr>
        <p:txBody>
          <a:bodyPr>
            <a:normAutofit fontScale="100000" lnSpcReduction="0"/>
          </a:bodyPr>
          <a:lstStyle/>
          <a:p>
            <a:pPr lvl="1" marL="990600" indent="-533400">
              <a:spcBef>
                <a:spcPts val="0"/>
              </a:spcBef>
              <a:buAutoNum type="romanLcPeriod" startAt="1"/>
              <a:defRPr sz="3600">
                <a:latin typeface="Arial"/>
                <a:ea typeface="Arial"/>
                <a:cs typeface="Arial"/>
                <a:sym typeface="Arial"/>
              </a:defRPr>
            </a:pPr>
            <a:r>
              <a:t>Conical or root extension pontics</a:t>
            </a:r>
          </a:p>
          <a:p>
            <a:pPr lvl="1" marL="990600" indent="-533400">
              <a:spcBef>
                <a:spcPts val="0"/>
              </a:spcBef>
              <a:buAutoNum type="romanLcPeriod" startAt="1"/>
              <a:defRPr sz="3600">
                <a:latin typeface="Arial"/>
                <a:ea typeface="Arial"/>
                <a:cs typeface="Arial"/>
                <a:sym typeface="Arial"/>
              </a:defRPr>
            </a:pPr>
            <a:r>
              <a:t>Spheroidal pontic </a:t>
            </a:r>
          </a:p>
          <a:p>
            <a:pPr lvl="1" marL="990600" indent="-533400">
              <a:spcBef>
                <a:spcPts val="0"/>
              </a:spcBef>
              <a:buAutoNum type="romanLcPeriod" startAt="1"/>
              <a:defRPr sz="3600">
                <a:latin typeface="Arial"/>
                <a:ea typeface="Arial"/>
                <a:cs typeface="Arial"/>
                <a:sym typeface="Arial"/>
              </a:defRPr>
            </a:pPr>
            <a:r>
              <a:t>Ridge Lap pontic</a:t>
            </a:r>
          </a:p>
          <a:p>
            <a:pPr lvl="1" marL="990600" indent="-533400">
              <a:spcBef>
                <a:spcPts val="0"/>
              </a:spcBef>
              <a:buAutoNum type="romanLcPeriod" startAt="1"/>
              <a:defRPr sz="3600">
                <a:latin typeface="Arial"/>
                <a:ea typeface="Arial"/>
                <a:cs typeface="Arial"/>
                <a:sym typeface="Arial"/>
              </a:defRPr>
            </a:pPr>
            <a:r>
              <a:t>Modified ridge Lap </a:t>
            </a:r>
          </a:p>
          <a:p>
            <a:pPr lvl="1" marL="990600" indent="-533400">
              <a:spcBef>
                <a:spcPts val="0"/>
              </a:spcBef>
              <a:buAutoNum type="romanLcPeriod" startAt="1"/>
              <a:defRPr sz="3600">
                <a:latin typeface="Arial"/>
                <a:ea typeface="Arial"/>
                <a:cs typeface="Arial"/>
                <a:sym typeface="Arial"/>
              </a:defRPr>
            </a:pPr>
            <a:r>
              <a:t>Hygienic or Centric pontic </a:t>
            </a:r>
          </a:p>
          <a:p>
            <a:pPr lvl="1" marL="990600" indent="-533400">
              <a:spcBef>
                <a:spcPts val="0"/>
              </a:spcBef>
              <a:buAutoNum type="romanLcPeriod" startAt="1"/>
              <a:defRPr sz="3600">
                <a:latin typeface="Arial"/>
                <a:ea typeface="Arial"/>
                <a:cs typeface="Arial"/>
                <a:sym typeface="Arial"/>
              </a:defRPr>
            </a:pPr>
            <a:r>
              <a:t>Saddle pontic</a:t>
            </a:r>
            <a:r>
              <a:rPr sz="3200"/>
              <a:t> </a:t>
            </a:r>
          </a:p>
        </p:txBody>
      </p:sp>
    </p:spTree>
  </p:cSld>
  <p:clrMapOvr>
    <a:masterClrMapping/>
  </p:clrMapOvr>
  <p:transition xmlns:p14="http://schemas.microsoft.com/office/powerpoint/2010/main" spd="med" advClick="1"/>
</p:sld>
</file>

<file path=ppt/slides/slide1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78" name="All metal- Gold, cobalt-chromium, nickel- chromium etc.…"/>
          <p:cNvSpPr txBox="1"/>
          <p:nvPr>
            <p:ph type="body" idx="4294967295"/>
          </p:nvPr>
        </p:nvSpPr>
        <p:spPr>
          <a:xfrm>
            <a:off x="-1" y="1722437"/>
            <a:ext cx="9144002" cy="5668963"/>
          </a:xfrm>
          <a:prstGeom prst="rect">
            <a:avLst/>
          </a:prstGeom>
        </p:spPr>
        <p:txBody>
          <a:bodyPr>
            <a:normAutofit fontScale="100000" lnSpcReduction="0"/>
          </a:bodyPr>
          <a:lstStyle/>
          <a:p>
            <a:pPr marL="660399" indent="-660399">
              <a:spcBef>
                <a:spcPts val="1000"/>
              </a:spcBef>
              <a:buAutoNum type="romanLcPeriod" startAt="1"/>
              <a:defRPr sz="4400">
                <a:latin typeface="Arial"/>
                <a:ea typeface="Arial"/>
                <a:cs typeface="Arial"/>
                <a:sym typeface="Arial"/>
              </a:defRPr>
            </a:pPr>
            <a:r>
              <a:t>All metal- Gold, cobalt-chromium, nickel- chromium etc.</a:t>
            </a:r>
          </a:p>
          <a:p>
            <a:pPr marL="660399" indent="-660399">
              <a:spcBef>
                <a:spcPts val="1000"/>
              </a:spcBef>
              <a:buAutoNum type="romanLcPeriod" startAt="1"/>
              <a:defRPr sz="4400">
                <a:latin typeface="Arial"/>
                <a:ea typeface="Arial"/>
                <a:cs typeface="Arial"/>
                <a:sym typeface="Arial"/>
              </a:defRPr>
            </a:pPr>
            <a:r>
              <a:t>Non metallic – Porcelain</a:t>
            </a:r>
          </a:p>
          <a:p>
            <a:pPr marL="660399" indent="-660399">
              <a:spcBef>
                <a:spcPts val="1000"/>
              </a:spcBef>
              <a:buAutoNum type="romanLcPeriod" startAt="1"/>
              <a:defRPr sz="4400">
                <a:latin typeface="Arial"/>
                <a:ea typeface="Arial"/>
                <a:cs typeface="Arial"/>
                <a:sym typeface="Arial"/>
              </a:defRPr>
            </a:pPr>
            <a:r>
              <a:t>Combination – Metal and porcelain, metal and resin   </a:t>
            </a:r>
          </a:p>
        </p:txBody>
      </p:sp>
      <p:sp>
        <p:nvSpPr>
          <p:cNvPr id="79" name="2. On Materials used"/>
          <p:cNvSpPr txBox="1"/>
          <p:nvPr/>
        </p:nvSpPr>
        <p:spPr>
          <a:xfrm>
            <a:off x="1874520" y="319087"/>
            <a:ext cx="5335449" cy="764045"/>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spcBef>
                <a:spcPts val="1100"/>
              </a:spcBef>
              <a:defRPr b="0" sz="4800"/>
            </a:lvl1pPr>
          </a:lstStyle>
          <a:p>
            <a:pPr/>
            <a:r>
              <a:t>2. On Materials used </a:t>
            </a:r>
          </a:p>
        </p:txBody>
      </p:sp>
    </p:spTree>
  </p:cSld>
  <p:clrMapOvr>
    <a:masterClrMapping/>
  </p:clrMapOvr>
  <p:transition xmlns:p14="http://schemas.microsoft.com/office/powerpoint/2010/main" spd="med" advClick="1"/>
</p:sld>
</file>

<file path=ppt/slides/slide1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1" name="Double-click to edit"/>
          <p:cNvSpPr txBox="1"/>
          <p:nvPr>
            <p:ph type="body" idx="4294967295"/>
          </p:nvPr>
        </p:nvSpPr>
        <p:spPr>
          <a:xfrm>
            <a:off x="4800600" y="4800600"/>
            <a:ext cx="9220200" cy="4876800"/>
          </a:xfrm>
          <a:prstGeom prst="rect">
            <a:avLst/>
          </a:prstGeom>
        </p:spPr>
        <p:txBody>
          <a:bodyPr>
            <a:normAutofit fontScale="100000" lnSpcReduction="0"/>
          </a:bodyPr>
          <a:lstStyle/>
          <a:p>
            <a:pPr/>
          </a:p>
        </p:txBody>
      </p:sp>
      <p:sp>
        <p:nvSpPr>
          <p:cNvPr id="82" name="According to Rosenstiel -Pontic designs are classified into two general groups:…"/>
          <p:cNvSpPr txBox="1"/>
          <p:nvPr/>
        </p:nvSpPr>
        <p:spPr>
          <a:xfrm>
            <a:off x="274320" y="152400"/>
            <a:ext cx="8747760" cy="183947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0" sz="3000"/>
            </a:pPr>
            <a:r>
              <a:t>According to Rosenstiel -Pontic designs are classified into two general groups:</a:t>
            </a:r>
          </a:p>
          <a:p>
            <a:pPr>
              <a:defRPr b="0" sz="3000"/>
            </a:pPr>
            <a:r>
              <a:t>         Those that contact the oral mucosa and those that do not.</a:t>
            </a:r>
            <a:r>
              <a:rPr sz="3200"/>
              <a:t> </a:t>
            </a:r>
          </a:p>
        </p:txBody>
      </p:sp>
      <p:graphicFrame>
        <p:nvGraphicFramePr>
          <p:cNvPr id="83" name="Table"/>
          <p:cNvGraphicFramePr/>
          <p:nvPr/>
        </p:nvGraphicFramePr>
        <p:xfrm>
          <a:off x="381000" y="2133600"/>
          <a:ext cx="8610600" cy="4487863"/>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4205287"/>
                <a:gridCol w="4405312"/>
              </a:tblGrid>
              <a:tr h="749300">
                <a:tc>
                  <a:txBody>
                    <a:bodyPr/>
                    <a:lstStyle/>
                    <a:p>
                      <a:pPr algn="l">
                        <a:spcBef>
                          <a:spcPts val="400"/>
                        </a:spcBef>
                        <a:defRPr sz="1800"/>
                      </a:pPr>
                      <a:r>
                        <a:rPr>
                          <a:solidFill>
                            <a:srgbClr val="00FFFF"/>
                          </a:solidFill>
                        </a:rPr>
                        <a:t>A.  Mucosal contact</a:t>
                      </a:r>
                    </a:p>
                  </a:txBody>
                  <a:tcPr marL="45720" marR="45720" marT="45720" marB="45720" anchor="t" anchorCtr="0" horzOverflow="overflow">
                    <a:lnL w="12700">
                      <a:miter lim="400000"/>
                    </a:lnL>
                    <a:lnR w="12700">
                      <a:solidFill>
                        <a:srgbClr val="000000"/>
                      </a:solidFill>
                    </a:lnR>
                    <a:lnT w="12700">
                      <a:miter lim="400000"/>
                    </a:lnT>
                    <a:lnB w="12700">
                      <a:solidFill>
                        <a:srgbClr val="000000"/>
                      </a:solidFill>
                    </a:lnB>
                    <a:solidFill>
                      <a:srgbClr val="ADA8F4">
                        <a:alpha val="50195"/>
                      </a:srgbClr>
                    </a:solidFill>
                  </a:tcPr>
                </a:tc>
                <a:tc>
                  <a:txBody>
                    <a:bodyPr/>
                    <a:lstStyle/>
                    <a:p>
                      <a:pPr algn="l">
                        <a:spcBef>
                          <a:spcPts val="400"/>
                        </a:spcBef>
                        <a:defRPr sz="1800"/>
                      </a:pPr>
                      <a:r>
                        <a:rPr>
                          <a:solidFill>
                            <a:srgbClr val="00FFFF"/>
                          </a:solidFill>
                        </a:rPr>
                        <a:t>B.  No mucosal contact</a:t>
                      </a:r>
                    </a:p>
                  </a:txBody>
                  <a:tcPr marL="45720" marR="45720" marT="45720" marB="45720" anchor="t" anchorCtr="0" horzOverflow="overflow">
                    <a:lnL w="12700">
                      <a:solidFill>
                        <a:srgbClr val="000000"/>
                      </a:solidFill>
                    </a:lnL>
                    <a:lnR w="12700">
                      <a:miter lim="400000"/>
                    </a:lnR>
                    <a:lnT w="12700">
                      <a:miter lim="400000"/>
                    </a:lnT>
                    <a:lnB w="12700">
                      <a:solidFill>
                        <a:srgbClr val="000000"/>
                      </a:solidFill>
                    </a:lnB>
                    <a:solidFill>
                      <a:srgbClr val="ADA8F4">
                        <a:alpha val="50195"/>
                      </a:srgbClr>
                    </a:solidFill>
                  </a:tcPr>
                </a:tc>
              </a:tr>
              <a:tr h="1155700">
                <a:tc>
                  <a:txBody>
                    <a:bodyPr/>
                    <a:lstStyle/>
                    <a:p>
                      <a:pPr algn="l">
                        <a:spcBef>
                          <a:spcPts val="400"/>
                        </a:spcBef>
                        <a:defRPr sz="1800"/>
                      </a:pPr>
                      <a:r>
                        <a:rPr>
                          <a:solidFill>
                            <a:srgbClr val="A50021"/>
                          </a:solidFill>
                        </a:rPr>
                        <a:t>1. Ridge lap</a:t>
                      </a:r>
                    </a:p>
                  </a:txBody>
                  <a:tcPr marL="45720" marR="45720" marT="45720" marB="45720" anchor="t" anchorCtr="0" horzOverflow="overflow">
                    <a:lnL w="12700">
                      <a:miter lim="400000"/>
                    </a:lnL>
                    <a:lnR w="12700">
                      <a:solidFill>
                        <a:srgbClr val="000000"/>
                      </a:solidFill>
                    </a:lnR>
                    <a:lnT w="12700">
                      <a:solidFill>
                        <a:srgbClr val="000000"/>
                      </a:solidFill>
                    </a:lnT>
                    <a:lnB w="12700">
                      <a:solidFill>
                        <a:srgbClr val="000000"/>
                      </a:solidFill>
                    </a:lnB>
                    <a:solidFill>
                      <a:srgbClr val="ADA8F4">
                        <a:alpha val="50195"/>
                      </a:srgbClr>
                    </a:solidFill>
                  </a:tcPr>
                </a:tc>
                <a:tc>
                  <a:txBody>
                    <a:bodyPr/>
                    <a:lstStyle/>
                    <a:p>
                      <a:pPr algn="l">
                        <a:spcBef>
                          <a:spcPts val="400"/>
                        </a:spcBef>
                        <a:defRPr sz="1800">
                          <a:solidFill>
                            <a:srgbClr val="A50021"/>
                          </a:solidFill>
                        </a:defRPr>
                      </a:pPr>
                      <a:r>
                        <a:t>1.Sanitary (hygienic)</a:t>
                      </a:r>
                    </a:p>
                  </a:txBody>
                  <a:tcPr marL="45720" marR="45720" marT="45720" marB="45720" anchor="t" anchorCtr="0" horzOverflow="overflow">
                    <a:lnL w="12700">
                      <a:solidFill>
                        <a:srgbClr val="000000"/>
                      </a:solidFill>
                    </a:lnL>
                    <a:lnR w="12700">
                      <a:miter lim="400000"/>
                    </a:lnR>
                    <a:lnT w="12700">
                      <a:solidFill>
                        <a:srgbClr val="000000"/>
                      </a:solidFill>
                    </a:lnT>
                    <a:lnB w="12700">
                      <a:solidFill>
                        <a:srgbClr val="000000"/>
                      </a:solidFill>
                    </a:lnB>
                    <a:solidFill>
                      <a:srgbClr val="ADA8F4">
                        <a:alpha val="50195"/>
                      </a:srgbClr>
                    </a:solidFill>
                  </a:tcPr>
                </a:tc>
              </a:tr>
              <a:tr h="1189037">
                <a:tc>
                  <a:txBody>
                    <a:bodyPr/>
                    <a:lstStyle/>
                    <a:p>
                      <a:pPr algn="l">
                        <a:spcBef>
                          <a:spcPts val="400"/>
                        </a:spcBef>
                        <a:defRPr sz="1800"/>
                      </a:pPr>
                      <a:r>
                        <a:rPr>
                          <a:solidFill>
                            <a:srgbClr val="A50021"/>
                          </a:solidFill>
                        </a:rPr>
                        <a:t>2. Modified ridge lap</a:t>
                      </a:r>
                    </a:p>
                  </a:txBody>
                  <a:tcPr marL="45720" marR="45720" marT="45720" marB="45720" anchor="t" anchorCtr="0" horzOverflow="overflow">
                    <a:lnL w="12700">
                      <a:miter lim="400000"/>
                    </a:lnL>
                    <a:lnR w="12700">
                      <a:solidFill>
                        <a:srgbClr val="000000"/>
                      </a:solidFill>
                    </a:lnR>
                    <a:lnT w="12700">
                      <a:solidFill>
                        <a:srgbClr val="000000"/>
                      </a:solidFill>
                    </a:lnT>
                    <a:lnB w="12700">
                      <a:solidFill>
                        <a:srgbClr val="000000"/>
                      </a:solidFill>
                    </a:lnB>
                    <a:solidFill>
                      <a:srgbClr val="ADA8F4">
                        <a:alpha val="50195"/>
                      </a:srgbClr>
                    </a:solidFill>
                  </a:tcPr>
                </a:tc>
                <a:tc>
                  <a:txBody>
                    <a:bodyPr/>
                    <a:lstStyle/>
                    <a:p>
                      <a:pPr algn="l">
                        <a:spcBef>
                          <a:spcPts val="400"/>
                        </a:spcBef>
                        <a:defRPr sz="1800">
                          <a:solidFill>
                            <a:srgbClr val="A50021"/>
                          </a:solidFill>
                        </a:defRPr>
                      </a:pPr>
                      <a:r>
                        <a:t>2. Modified sanitary   (hygienic)</a:t>
                      </a:r>
                    </a:p>
                  </a:txBody>
                  <a:tcPr marL="45720" marR="45720" marT="45720" marB="45720" anchor="t" anchorCtr="0" horzOverflow="overflow">
                    <a:lnL w="12700">
                      <a:solidFill>
                        <a:srgbClr val="000000"/>
                      </a:solidFill>
                    </a:lnL>
                    <a:lnR w="12700">
                      <a:miter lim="400000"/>
                    </a:lnR>
                    <a:lnT w="12700">
                      <a:solidFill>
                        <a:srgbClr val="000000"/>
                      </a:solidFill>
                    </a:lnT>
                    <a:lnB w="12700">
                      <a:solidFill>
                        <a:srgbClr val="000000"/>
                      </a:solidFill>
                    </a:lnB>
                    <a:solidFill>
                      <a:srgbClr val="ADA8F4">
                        <a:alpha val="50195"/>
                      </a:srgbClr>
                    </a:solidFill>
                  </a:tcPr>
                </a:tc>
              </a:tr>
              <a:tr h="822325">
                <a:tc>
                  <a:txBody>
                    <a:bodyPr/>
                    <a:lstStyle/>
                    <a:p>
                      <a:pPr algn="l">
                        <a:spcBef>
                          <a:spcPts val="400"/>
                        </a:spcBef>
                        <a:defRPr sz="1800">
                          <a:solidFill>
                            <a:srgbClr val="A50021"/>
                          </a:solidFill>
                        </a:defRPr>
                      </a:pPr>
                      <a:r>
                        <a:t>3. Ovate</a:t>
                      </a:r>
                    </a:p>
                  </a:txBody>
                  <a:tcPr marL="45720" marR="45720" marT="45720" marB="45720" anchor="ctr" anchorCtr="0" horzOverflow="overflow">
                    <a:lnL w="12700">
                      <a:miter lim="400000"/>
                    </a:lnL>
                    <a:lnR w="12700">
                      <a:solidFill>
                        <a:srgbClr val="000000"/>
                      </a:solidFill>
                    </a:lnR>
                    <a:lnT w="12700">
                      <a:solidFill>
                        <a:srgbClr val="000000"/>
                      </a:solidFill>
                    </a:lnT>
                    <a:lnB w="12700">
                      <a:solidFill>
                        <a:srgbClr val="000000"/>
                      </a:solidFill>
                    </a:lnB>
                    <a:solidFill>
                      <a:srgbClr val="ADA8F4">
                        <a:alpha val="50195"/>
                      </a:srgbClr>
                    </a:solidFill>
                  </a:tcPr>
                </a:tc>
                <a:tc>
                  <a:txBody>
                    <a:bodyPr/>
                    <a:lstStyle/>
                    <a:p>
                      <a:pPr algn="l">
                        <a:spcBef>
                          <a:spcPts val="400"/>
                        </a:spcBef>
                        <a:defRPr sz="2000">
                          <a:solidFill>
                            <a:srgbClr val="A50021"/>
                          </a:solidFill>
                        </a:defRPr>
                      </a:pPr>
                    </a:p>
                  </a:txBody>
                  <a:tcPr marL="45720" marR="45720" marT="45720" marB="45720" anchor="t" anchorCtr="0" horzOverflow="overflow">
                    <a:lnL w="12700">
                      <a:solidFill>
                        <a:srgbClr val="000000"/>
                      </a:solidFill>
                    </a:lnL>
                    <a:lnR w="12700">
                      <a:miter lim="400000"/>
                    </a:lnR>
                    <a:lnT w="12700">
                      <a:solidFill>
                        <a:srgbClr val="000000"/>
                      </a:solidFill>
                    </a:lnT>
                    <a:lnB w="12700">
                      <a:solidFill>
                        <a:srgbClr val="000000"/>
                      </a:solidFill>
                    </a:lnB>
                    <a:solidFill>
                      <a:srgbClr val="ADA8F4">
                        <a:alpha val="50195"/>
                      </a:srgbClr>
                    </a:solidFill>
                  </a:tcPr>
                </a:tc>
              </a:tr>
              <a:tr h="571500">
                <a:tc>
                  <a:txBody>
                    <a:bodyPr/>
                    <a:lstStyle/>
                    <a:p>
                      <a:pPr algn="l">
                        <a:spcBef>
                          <a:spcPts val="400"/>
                        </a:spcBef>
                        <a:defRPr sz="1800"/>
                      </a:pPr>
                      <a:r>
                        <a:rPr>
                          <a:solidFill>
                            <a:srgbClr val="A50021"/>
                          </a:solidFill>
                        </a:rPr>
                        <a:t>4. Conical</a:t>
                      </a:r>
                    </a:p>
                  </a:txBody>
                  <a:tcPr marL="45720" marR="45720" marT="45720" marB="45720" anchor="t" anchorCtr="0" horzOverflow="overflow">
                    <a:lnL w="12700">
                      <a:miter lim="400000"/>
                    </a:lnL>
                    <a:lnR w="12700">
                      <a:solidFill>
                        <a:srgbClr val="000000"/>
                      </a:solidFill>
                    </a:lnR>
                    <a:lnT w="12700">
                      <a:solidFill>
                        <a:srgbClr val="000000"/>
                      </a:solidFill>
                    </a:lnT>
                    <a:lnB w="12700">
                      <a:miter lim="400000"/>
                    </a:lnB>
                    <a:solidFill>
                      <a:srgbClr val="ADA8F4">
                        <a:alpha val="50195"/>
                      </a:srgbClr>
                    </a:solidFill>
                  </a:tcPr>
                </a:tc>
                <a:tc>
                  <a:txBody>
                    <a:bodyPr/>
                    <a:lstStyle/>
                    <a:p>
                      <a:pPr algn="l">
                        <a:spcBef>
                          <a:spcPts val="400"/>
                        </a:spcBef>
                        <a:defRPr sz="2000">
                          <a:solidFill>
                            <a:srgbClr val="A50021"/>
                          </a:solidFill>
                        </a:defRPr>
                      </a:pPr>
                    </a:p>
                  </a:txBody>
                  <a:tcPr marL="45720" marR="45720" marT="45720" marB="45720" anchor="t" anchorCtr="0" horzOverflow="overflow">
                    <a:lnL w="12700">
                      <a:solidFill>
                        <a:srgbClr val="000000"/>
                      </a:solidFill>
                    </a:lnL>
                    <a:lnR w="12700">
                      <a:miter lim="400000"/>
                    </a:lnR>
                    <a:lnT w="12700">
                      <a:solidFill>
                        <a:srgbClr val="000000"/>
                      </a:solidFill>
                    </a:lnT>
                    <a:lnB w="12700">
                      <a:miter lim="400000"/>
                    </a:lnB>
                    <a:solidFill>
                      <a:srgbClr val="ADA8F4">
                        <a:alpha val="50195"/>
                      </a:srgbClr>
                    </a:solidFill>
                  </a:tcPr>
                </a:tc>
              </a:tr>
            </a:tbl>
          </a:graphicData>
        </a:graphic>
      </p:graphicFrame>
    </p:spTree>
  </p:cSld>
  <p:clrMapOvr>
    <a:masterClrMapping/>
  </p:clrMapOvr>
  <p:transition xmlns:p14="http://schemas.microsoft.com/office/powerpoint/2010/main" spd="med" advClick="1"/>
</p:sld>
</file>

<file path=ppt/slides/slide1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5" name="Pontic selection depends primarily on esthetics and oral hygiene. In the anterior region, where esthetics is a concern, the pontic should be well adapted to the tissue to make it appear that it emerges from the gingival. Conversely, in the posterior regi"/>
          <p:cNvSpPr txBox="1"/>
          <p:nvPr/>
        </p:nvSpPr>
        <p:spPr>
          <a:xfrm>
            <a:off x="121920" y="1265237"/>
            <a:ext cx="8595360" cy="441649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marL="342900" indent="-342900" algn="just">
              <a:spcBef>
                <a:spcPts val="800"/>
              </a:spcBef>
              <a:defRPr b="0" sz="3400"/>
            </a:lvl1pPr>
          </a:lstStyle>
          <a:p>
            <a:pPr/>
            <a:r>
              <a:t>   Pontic selection depends primarily on esthetics and oral hygiene. In the anterior region, where esthetics is a concern, the pontic should be well adapted to the tissue to make it appear that it emerges from the gingival. Conversely, in the posterior regions (mandibular premolar and molar areas), esthetics can be compromised in the interest of designs that are more amenable to oral hygiene</a:t>
            </a:r>
          </a:p>
        </p:txBody>
      </p:sp>
      <p:sp>
        <p:nvSpPr>
          <p:cNvPr id="86" name="PONTIC SELECTION"/>
          <p:cNvSpPr txBox="1"/>
          <p:nvPr/>
        </p:nvSpPr>
        <p:spPr>
          <a:xfrm>
            <a:off x="1493519" y="228600"/>
            <a:ext cx="6614161" cy="76404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2800"/>
              </a:spcBef>
              <a:defRPr b="0" sz="4800"/>
            </a:lvl1pPr>
          </a:lstStyle>
          <a:p>
            <a:pPr/>
            <a:r>
              <a:t>PONTIC SELECTION</a:t>
            </a:r>
          </a:p>
        </p:txBody>
      </p:sp>
    </p:spTree>
  </p:cSld>
  <p:clrMapOvr>
    <a:masterClrMapping/>
  </p:clrMapOvr>
  <p:transition xmlns:p14="http://schemas.microsoft.com/office/powerpoint/2010/main" spd="med" advClick="1"/>
</p:sld>
</file>

<file path=ppt/slides/slide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5" name="CONENTS"/>
          <p:cNvSpPr txBox="1"/>
          <p:nvPr>
            <p:ph type="title" idx="4294967295"/>
          </p:nvPr>
        </p:nvSpPr>
        <p:spPr>
          <a:xfrm>
            <a:off x="685800" y="152400"/>
            <a:ext cx="7764463" cy="914400"/>
          </a:xfrm>
          <a:prstGeom prst="rect">
            <a:avLst/>
          </a:prstGeom>
        </p:spPr>
        <p:txBody>
          <a:bodyPr>
            <a:normAutofit fontScale="100000" lnSpcReduction="0"/>
          </a:bodyPr>
          <a:lstStyle>
            <a:lvl1pPr>
              <a:defRPr>
                <a:solidFill>
                  <a:srgbClr val="FFC000"/>
                </a:solidFill>
              </a:defRPr>
            </a:lvl1pPr>
          </a:lstStyle>
          <a:p>
            <a:pPr/>
            <a:r>
              <a:t>CONENTS</a:t>
            </a:r>
          </a:p>
        </p:txBody>
      </p:sp>
      <p:sp>
        <p:nvSpPr>
          <p:cNvPr id="26" name="INTRODUCTION…"/>
          <p:cNvSpPr txBox="1"/>
          <p:nvPr>
            <p:ph type="body" idx="4294967295"/>
          </p:nvPr>
        </p:nvSpPr>
        <p:spPr>
          <a:xfrm>
            <a:off x="457200" y="1246187"/>
            <a:ext cx="8286750" cy="5372101"/>
          </a:xfrm>
          <a:prstGeom prst="rect">
            <a:avLst/>
          </a:prstGeom>
        </p:spPr>
        <p:txBody>
          <a:bodyPr>
            <a:normAutofit fontScale="100000" lnSpcReduction="0"/>
          </a:bodyPr>
          <a:lstStyle/>
          <a:p>
            <a:pPr>
              <a:spcBef>
                <a:spcPts val="500"/>
              </a:spcBef>
              <a:buChar char="•"/>
              <a:defRPr sz="2400"/>
            </a:pPr>
            <a:r>
              <a:t>INTRODUCTION</a:t>
            </a:r>
          </a:p>
          <a:p>
            <a:pPr>
              <a:spcBef>
                <a:spcPts val="500"/>
              </a:spcBef>
              <a:buChar char="•"/>
              <a:defRPr sz="2400"/>
            </a:pPr>
            <a:r>
              <a:t>CLASSIFICATION</a:t>
            </a:r>
          </a:p>
          <a:p>
            <a:pPr>
              <a:spcBef>
                <a:spcPts val="500"/>
              </a:spcBef>
              <a:buChar char="•"/>
              <a:defRPr sz="2400"/>
            </a:pPr>
            <a:r>
              <a:t>ADVANTAGE/ DIS ADVANTAGE</a:t>
            </a:r>
          </a:p>
          <a:p>
            <a:pPr>
              <a:spcBef>
                <a:spcPts val="500"/>
              </a:spcBef>
              <a:buChar char="•"/>
              <a:defRPr sz="2400"/>
            </a:pPr>
            <a:r>
              <a:t>INDIACATION/ CONTRAINDICATION</a:t>
            </a:r>
          </a:p>
          <a:p>
            <a:pPr>
              <a:spcBef>
                <a:spcPts val="500"/>
              </a:spcBef>
              <a:buChar char="•"/>
              <a:defRPr sz="2400"/>
            </a:pPr>
            <a:r>
              <a:t>SELECTION OF ABUTMENT TEETH</a:t>
            </a:r>
          </a:p>
          <a:p>
            <a:pPr>
              <a:spcBef>
                <a:spcPts val="500"/>
              </a:spcBef>
              <a:buChar char="•"/>
              <a:defRPr sz="2400"/>
            </a:pPr>
            <a:r>
              <a:t>TYPES OF ATTCHMENTS</a:t>
            </a:r>
          </a:p>
          <a:p>
            <a:pPr>
              <a:spcBef>
                <a:spcPts val="500"/>
              </a:spcBef>
              <a:buChar char="•"/>
              <a:defRPr sz="2400"/>
            </a:pPr>
            <a:r>
              <a:t>SUMMARY</a:t>
            </a:r>
          </a:p>
          <a:p>
            <a:pPr>
              <a:spcBef>
                <a:spcPts val="500"/>
              </a:spcBef>
              <a:buChar char="•"/>
              <a:defRPr sz="2400"/>
            </a:pPr>
            <a:r>
              <a:t>TAKE HOME MESSAGE</a:t>
            </a:r>
          </a:p>
          <a:p>
            <a:pPr>
              <a:spcBef>
                <a:spcPts val="500"/>
              </a:spcBef>
              <a:buChar char="•"/>
              <a:defRPr sz="2400"/>
            </a:pPr>
            <a:r>
              <a:t>REFERENCES</a:t>
            </a:r>
          </a:p>
        </p:txBody>
      </p:sp>
      <p:sp>
        <p:nvSpPr>
          <p:cNvPr id="27" name="Slide Number"/>
          <p:cNvSpPr txBox="1"/>
          <p:nvPr>
            <p:ph type="sldNum" sz="quarter" idx="4294967295"/>
          </p:nvPr>
        </p:nvSpPr>
        <p:spPr>
          <a:xfrm>
            <a:off x="8265159" y="62484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2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88" name="SANITARY OR HYGIENIC PONTIC"/>
          <p:cNvSpPr txBox="1"/>
          <p:nvPr/>
        </p:nvSpPr>
        <p:spPr>
          <a:xfrm>
            <a:off x="579119" y="228600"/>
            <a:ext cx="7961026" cy="1148596"/>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nSpc>
                <a:spcPct val="80000"/>
              </a:lnSpc>
              <a:spcBef>
                <a:spcPts val="900"/>
              </a:spcBef>
              <a:defRPr b="0" sz="4000">
                <a:solidFill>
                  <a:srgbClr val="FF6600"/>
                </a:solidFill>
              </a:defRPr>
            </a:lvl1pPr>
          </a:lstStyle>
          <a:p>
            <a:pPr/>
            <a:r>
              <a:t>SANITARY OR HYGIENIC PONTIC</a:t>
            </a:r>
          </a:p>
        </p:txBody>
      </p:sp>
      <p:sp>
        <p:nvSpPr>
          <p:cNvPr id="89" name="ADVANTAGES:…"/>
          <p:cNvSpPr txBox="1"/>
          <p:nvPr/>
        </p:nvSpPr>
        <p:spPr>
          <a:xfrm>
            <a:off x="350520" y="2874962"/>
            <a:ext cx="8061960" cy="293624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1800"/>
              </a:spcBef>
              <a:defRPr b="0" sz="3000"/>
            </a:pPr>
            <a:r>
              <a:t>ADVANTAGES:</a:t>
            </a:r>
          </a:p>
          <a:p>
            <a:pPr>
              <a:lnSpc>
                <a:spcPct val="75000"/>
              </a:lnSpc>
              <a:spcBef>
                <a:spcPts val="1800"/>
              </a:spcBef>
              <a:buSzPct val="100000"/>
              <a:buChar char="✓"/>
              <a:defRPr b="0" sz="3000"/>
            </a:pPr>
            <a:r>
              <a:t>No tissue contact:  atleast 2mm clearance between tissue and pontic;        </a:t>
            </a:r>
          </a:p>
          <a:p>
            <a:pPr>
              <a:lnSpc>
                <a:spcPct val="75000"/>
              </a:lnSpc>
              <a:spcBef>
                <a:spcPts val="1800"/>
              </a:spcBef>
              <a:buSzPct val="100000"/>
              <a:buChar char="✓"/>
              <a:defRPr b="0" sz="3000"/>
            </a:pPr>
            <a:r>
              <a:t>self cleansing</a:t>
            </a:r>
          </a:p>
          <a:p>
            <a:pPr>
              <a:lnSpc>
                <a:spcPct val="75000"/>
              </a:lnSpc>
              <a:spcBef>
                <a:spcPts val="1800"/>
              </a:spcBef>
              <a:buSzPct val="100000"/>
              <a:buChar char="✓"/>
              <a:defRPr b="0" sz="3000"/>
            </a:pPr>
            <a:r>
              <a:t>Allows easy cleaning using floss, gauze strips etc.</a:t>
            </a:r>
          </a:p>
        </p:txBody>
      </p:sp>
      <p:grpSp>
        <p:nvGrpSpPr>
          <p:cNvPr id="95" name="Group"/>
          <p:cNvGrpSpPr/>
          <p:nvPr/>
        </p:nvGrpSpPr>
        <p:grpSpPr>
          <a:xfrm>
            <a:off x="1905000" y="950912"/>
            <a:ext cx="5486400" cy="1992313"/>
            <a:chOff x="0" y="0"/>
            <a:chExt cx="5486400" cy="1992312"/>
          </a:xfrm>
        </p:grpSpPr>
        <p:pic>
          <p:nvPicPr>
            <p:cNvPr id="90" name="SANITARY1" descr="SANITARY1"/>
            <p:cNvPicPr>
              <a:picLocks noChangeAspect="1"/>
            </p:cNvPicPr>
            <p:nvPr/>
          </p:nvPicPr>
          <p:blipFill>
            <a:blip r:embed="rId2">
              <a:extLst/>
            </a:blip>
            <a:stretch>
              <a:fillRect/>
            </a:stretch>
          </p:blipFill>
          <p:spPr>
            <a:xfrm>
              <a:off x="0" y="0"/>
              <a:ext cx="5486400" cy="1992313"/>
            </a:xfrm>
            <a:prstGeom prst="rect">
              <a:avLst/>
            </a:prstGeom>
            <a:ln w="12700" cap="flat">
              <a:noFill/>
              <a:miter lim="400000"/>
            </a:ln>
            <a:effectLst/>
          </p:spPr>
        </p:pic>
        <p:grpSp>
          <p:nvGrpSpPr>
            <p:cNvPr id="94" name="Group"/>
            <p:cNvGrpSpPr/>
            <p:nvPr/>
          </p:nvGrpSpPr>
          <p:grpSpPr>
            <a:xfrm>
              <a:off x="928483" y="286662"/>
              <a:ext cx="1069130" cy="639561"/>
              <a:chOff x="0" y="0"/>
              <a:chExt cx="1069128" cy="639559"/>
            </a:xfrm>
          </p:grpSpPr>
          <p:sp>
            <p:nvSpPr>
              <p:cNvPr id="91" name="Shape"/>
              <p:cNvSpPr/>
              <p:nvPr/>
            </p:nvSpPr>
            <p:spPr>
              <a:xfrm rot="1415479">
                <a:off x="145638" y="167380"/>
                <a:ext cx="900113" cy="3048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15200" y="0"/>
                    </a:moveTo>
                    <a:lnTo>
                      <a:pt x="15200" y="5400"/>
                    </a:lnTo>
                    <a:lnTo>
                      <a:pt x="0" y="5400"/>
                    </a:lnTo>
                    <a:lnTo>
                      <a:pt x="0" y="16200"/>
                    </a:lnTo>
                    <a:lnTo>
                      <a:pt x="15200" y="16200"/>
                    </a:lnTo>
                    <a:lnTo>
                      <a:pt x="15200" y="21600"/>
                    </a:lnTo>
                    <a:lnTo>
                      <a:pt x="21600" y="10800"/>
                    </a:lnTo>
                    <a:close/>
                  </a:path>
                </a:pathLst>
              </a:custGeom>
              <a:solidFill>
                <a:schemeClr val="accent1"/>
              </a:solidFill>
              <a:ln w="9525" cap="flat">
                <a:solidFill>
                  <a:srgbClr val="000000"/>
                </a:solidFill>
                <a:prstDash val="solid"/>
                <a:round/>
              </a:ln>
              <a:effectLst/>
            </p:spPr>
            <p:txBody>
              <a:bodyPr wrap="square" lIns="45719" tIns="45719" rIns="45719" bIns="45719" numCol="1" anchor="ctr">
                <a:noAutofit/>
              </a:bodyPr>
              <a:lstStyle/>
              <a:p>
                <a:pPr>
                  <a:defRPr b="0" sz="1800"/>
                </a:pPr>
              </a:p>
            </p:txBody>
          </p:sp>
          <p:sp>
            <p:nvSpPr>
              <p:cNvPr id="92" name="Rectangle"/>
              <p:cNvSpPr/>
              <p:nvPr/>
            </p:nvSpPr>
            <p:spPr>
              <a:xfrm rot="1415479">
                <a:off x="88812" y="36778"/>
                <a:ext cx="66676" cy="152401"/>
              </a:xfrm>
              <a:prstGeom prst="rect">
                <a:avLst/>
              </a:prstGeom>
              <a:solidFill>
                <a:schemeClr val="accent1"/>
              </a:solidFill>
              <a:ln w="9525" cap="flat">
                <a:solidFill>
                  <a:srgbClr val="000000"/>
                </a:solidFill>
                <a:prstDash val="solid"/>
                <a:round/>
              </a:ln>
              <a:effectLst/>
            </p:spPr>
            <p:txBody>
              <a:bodyPr wrap="square" lIns="45719" tIns="45719" rIns="45719" bIns="45719" numCol="1" anchor="ctr">
                <a:noAutofit/>
              </a:bodyPr>
              <a:lstStyle/>
              <a:p>
                <a:pPr>
                  <a:defRPr b="0" sz="1800"/>
                </a:pPr>
              </a:p>
            </p:txBody>
          </p:sp>
          <p:sp>
            <p:nvSpPr>
              <p:cNvPr id="93" name="Rectangle"/>
              <p:cNvSpPr/>
              <p:nvPr/>
            </p:nvSpPr>
            <p:spPr>
              <a:xfrm rot="1415479">
                <a:off x="29102" y="3423"/>
                <a:ext cx="33339" cy="152401"/>
              </a:xfrm>
              <a:prstGeom prst="rect">
                <a:avLst/>
              </a:prstGeom>
              <a:solidFill>
                <a:schemeClr val="accent1"/>
              </a:solidFill>
              <a:ln w="9525" cap="flat">
                <a:solidFill>
                  <a:srgbClr val="000000"/>
                </a:solidFill>
                <a:prstDash val="solid"/>
                <a:round/>
              </a:ln>
              <a:effectLst/>
            </p:spPr>
            <p:txBody>
              <a:bodyPr wrap="square" lIns="45719" tIns="45719" rIns="45719" bIns="45719" numCol="1" anchor="ctr">
                <a:noAutofit/>
              </a:bodyPr>
              <a:lstStyle/>
              <a:p>
                <a:pPr>
                  <a:defRPr b="0" sz="1800"/>
                </a:pPr>
              </a:p>
            </p:txBody>
          </p:sp>
        </p:grpSp>
      </p:grpSp>
    </p:spTree>
  </p:cSld>
  <p:clrMapOvr>
    <a:masterClrMapping/>
  </p:clrMapOvr>
  <p:transition xmlns:p14="http://schemas.microsoft.com/office/powerpoint/2010/main" spd="med" advClick="1"/>
</p:sld>
</file>

<file path=ppt/slides/slide2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97" name="DISADVANTAGES:…"/>
          <p:cNvSpPr txBox="1"/>
          <p:nvPr/>
        </p:nvSpPr>
        <p:spPr>
          <a:xfrm>
            <a:off x="274320" y="228600"/>
            <a:ext cx="8214360" cy="63915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57200" indent="-457200">
              <a:defRPr b="0" sz="3000"/>
            </a:pPr>
            <a:r>
              <a:t>DISADVANTAGES:</a:t>
            </a:r>
          </a:p>
          <a:p>
            <a:pPr marL="457200" indent="-457200">
              <a:buSzPct val="100000"/>
              <a:buBlip>
                <a:blip r:embed="rId2"/>
              </a:buBlip>
              <a:defRPr b="0" sz="3000"/>
            </a:pPr>
            <a:r>
              <a:t> Poor esthetics; least “toothlike”</a:t>
            </a:r>
          </a:p>
          <a:p>
            <a:pPr marL="457200" indent="-457200">
              <a:buSzPct val="100000"/>
              <a:buBlip>
                <a:blip r:embed="rId2"/>
              </a:buBlip>
              <a:defRPr b="0" sz="3000"/>
            </a:pPr>
            <a:r>
              <a:t>Food entrapment</a:t>
            </a:r>
          </a:p>
          <a:p>
            <a:pPr marL="457200" indent="-457200">
              <a:buSzPct val="100000"/>
              <a:buBlip>
                <a:blip r:embed="rId2"/>
              </a:buBlip>
              <a:defRPr b="0" sz="3000"/>
            </a:pPr>
            <a:r>
              <a:t>Tongue habits may develop.</a:t>
            </a:r>
          </a:p>
          <a:p>
            <a:pPr marL="457200" indent="-457200">
              <a:spcBef>
                <a:spcPts val="1000"/>
              </a:spcBef>
              <a:defRPr b="0" sz="3000"/>
            </a:pPr>
          </a:p>
          <a:p>
            <a:pPr marL="457200" indent="-457200">
              <a:spcBef>
                <a:spcPts val="1800"/>
              </a:spcBef>
              <a:defRPr b="0" sz="3000"/>
            </a:pPr>
            <a:r>
              <a:t>INDICATIONS:</a:t>
            </a:r>
          </a:p>
          <a:p>
            <a:pPr marL="457200" indent="-457200">
              <a:lnSpc>
                <a:spcPct val="80000"/>
              </a:lnSpc>
              <a:spcBef>
                <a:spcPts val="1800"/>
              </a:spcBef>
              <a:buSzPct val="100000"/>
              <a:buAutoNum type="arabicPeriod" startAt="1"/>
              <a:defRPr b="0" sz="3000"/>
            </a:pPr>
            <a:r>
              <a:t>Non esthetic zones of the oral cavity. (Mandibular molars)</a:t>
            </a:r>
          </a:p>
          <a:p>
            <a:pPr marL="457200" indent="-457200">
              <a:lnSpc>
                <a:spcPct val="80000"/>
              </a:lnSpc>
              <a:spcBef>
                <a:spcPts val="1800"/>
              </a:spcBef>
              <a:buSzPct val="100000"/>
              <a:buAutoNum type="arabicPeriod" startAt="1"/>
              <a:defRPr b="0" sz="3000"/>
            </a:pPr>
            <a:r>
              <a:t>Impaired oral hygiene of the patient.</a:t>
            </a:r>
          </a:p>
          <a:p>
            <a:pPr marL="457200" indent="-457200">
              <a:spcBef>
                <a:spcPts val="1800"/>
              </a:spcBef>
              <a:defRPr b="0" sz="3000"/>
            </a:pPr>
            <a:r>
              <a:t>CONTRAINDICATIONS:</a:t>
            </a:r>
          </a:p>
          <a:p>
            <a:pPr marL="457200" indent="-457200">
              <a:lnSpc>
                <a:spcPct val="70000"/>
              </a:lnSpc>
              <a:spcBef>
                <a:spcPts val="1800"/>
              </a:spcBef>
              <a:buSzPct val="100000"/>
              <a:buAutoNum type="arabicPeriod" startAt="1"/>
              <a:defRPr b="0" sz="3000"/>
            </a:pPr>
            <a:r>
              <a:t>Where esthetics is important.</a:t>
            </a:r>
          </a:p>
          <a:p>
            <a:pPr marL="457200" indent="-457200">
              <a:lnSpc>
                <a:spcPct val="70000"/>
              </a:lnSpc>
              <a:spcBef>
                <a:spcPts val="1800"/>
              </a:spcBef>
              <a:buSzPct val="100000"/>
              <a:buAutoNum type="arabicPeriod" startAt="1"/>
              <a:defRPr b="0" sz="3000"/>
            </a:pPr>
            <a:r>
              <a:t>Minimal vertical space for pontic placement.</a:t>
            </a:r>
          </a:p>
        </p:txBody>
      </p:sp>
    </p:spTree>
  </p:cSld>
  <p:clrMapOvr>
    <a:masterClrMapping/>
  </p:clrMapOvr>
  <p:transition xmlns:p14="http://schemas.microsoft.com/office/powerpoint/2010/main" spd="med" advClick="1"/>
</p:sld>
</file>

<file path=ppt/slides/slide2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99" name="MODI SANITARY" descr="MODI SANITARY"/>
          <p:cNvPicPr>
            <a:picLocks noChangeAspect="1"/>
          </p:cNvPicPr>
          <p:nvPr/>
        </p:nvPicPr>
        <p:blipFill>
          <a:blip r:embed="rId2">
            <a:extLst/>
          </a:blip>
          <a:stretch>
            <a:fillRect/>
          </a:stretch>
        </p:blipFill>
        <p:spPr>
          <a:xfrm>
            <a:off x="1828800" y="4191000"/>
            <a:ext cx="5943600" cy="2239963"/>
          </a:xfrm>
          <a:prstGeom prst="rect">
            <a:avLst/>
          </a:prstGeom>
          <a:ln w="12700">
            <a:miter lim="400000"/>
          </a:ln>
        </p:spPr>
      </p:pic>
      <p:sp>
        <p:nvSpPr>
          <p:cNvPr id="100" name="MODIFIED VERSION OF SANITARY PONTIC…"/>
          <p:cNvSpPr txBox="1"/>
          <p:nvPr/>
        </p:nvSpPr>
        <p:spPr>
          <a:xfrm>
            <a:off x="350520" y="914400"/>
            <a:ext cx="8442960" cy="267180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ctr">
              <a:defRPr b="0" sz="3400"/>
            </a:pPr>
            <a:r>
              <a:t>MODIFIED VERSION OF SANITARY PONTIC</a:t>
            </a:r>
          </a:p>
          <a:p>
            <a:pPr algn="ctr">
              <a:defRPr b="0" sz="3400"/>
            </a:pPr>
          </a:p>
          <a:p>
            <a:pPr>
              <a:lnSpc>
                <a:spcPct val="140000"/>
              </a:lnSpc>
              <a:defRPr b="0" sz="3400"/>
            </a:pPr>
            <a:r>
              <a:t>Gingival portion is like an archway between the retainers.</a:t>
            </a:r>
          </a:p>
        </p:txBody>
      </p:sp>
    </p:spTree>
  </p:cSld>
  <p:clrMapOvr>
    <a:masterClrMapping/>
  </p:clrMapOvr>
  <p:transition xmlns:p14="http://schemas.microsoft.com/office/powerpoint/2010/main" spd="med" advClick="1"/>
</p:sld>
</file>

<file path=ppt/slides/slide2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2" name="The saddle pontic has a concave fitting surface that overlaps the residual ridge buccolingually, simulating the contours and emergence profile of the missing tooth on both sides of the residual ridge."/>
          <p:cNvSpPr txBox="1"/>
          <p:nvPr/>
        </p:nvSpPr>
        <p:spPr>
          <a:xfrm>
            <a:off x="-182881" y="1143000"/>
            <a:ext cx="9052562" cy="195377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marL="342900" indent="-342900">
              <a:spcBef>
                <a:spcPts val="700"/>
              </a:spcBef>
              <a:defRPr b="0" sz="3200"/>
            </a:lvl1pPr>
          </a:lstStyle>
          <a:p>
            <a:pPr/>
            <a:r>
              <a:t>   The saddle pontic has a concave fitting surface that overlaps the residual ridge buccolingually, simulating the contours and emergence profile of the missing tooth on both sides of the residual ridge. </a:t>
            </a:r>
          </a:p>
        </p:txBody>
      </p:sp>
      <p:sp>
        <p:nvSpPr>
          <p:cNvPr id="103" name="SADDLE OR RIDGE LAP PONTIC"/>
          <p:cNvSpPr txBox="1"/>
          <p:nvPr/>
        </p:nvSpPr>
        <p:spPr>
          <a:xfrm>
            <a:off x="121919" y="304800"/>
            <a:ext cx="9052562" cy="1500262"/>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1000"/>
              </a:spcBef>
              <a:defRPr b="0" sz="4400"/>
            </a:lvl1pPr>
          </a:lstStyle>
          <a:p>
            <a:pPr/>
            <a:r>
              <a:t>SADDLE OR RIDGE LAP PONTIC</a:t>
            </a:r>
          </a:p>
        </p:txBody>
      </p:sp>
      <p:pic>
        <p:nvPicPr>
          <p:cNvPr id="104" name="CROSS RIDGE" descr="CROSS RIDGE"/>
          <p:cNvPicPr>
            <a:picLocks noChangeAspect="1"/>
          </p:cNvPicPr>
          <p:nvPr/>
        </p:nvPicPr>
        <p:blipFill>
          <a:blip r:embed="rId2">
            <a:extLst/>
          </a:blip>
          <a:stretch>
            <a:fillRect/>
          </a:stretch>
        </p:blipFill>
        <p:spPr>
          <a:xfrm>
            <a:off x="2184400" y="3810000"/>
            <a:ext cx="4826000" cy="2957513"/>
          </a:xfrm>
          <a:prstGeom prst="rect">
            <a:avLst/>
          </a:prstGeom>
          <a:ln w="12700">
            <a:miter lim="400000"/>
          </a:ln>
        </p:spPr>
      </p:pic>
    </p:spTree>
  </p:cSld>
  <p:clrMapOvr>
    <a:masterClrMapping/>
  </p:clrMapOvr>
  <p:transition xmlns:p14="http://schemas.microsoft.com/office/powerpoint/2010/main" spd="med" advClick="1"/>
</p:sld>
</file>

<file path=ppt/slides/slide2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6" name="ADVANTAGES:…"/>
          <p:cNvSpPr txBox="1"/>
          <p:nvPr/>
        </p:nvSpPr>
        <p:spPr>
          <a:xfrm>
            <a:off x="121920" y="533400"/>
            <a:ext cx="8747760" cy="5545328"/>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609600" indent="-609600" algn="just">
              <a:lnSpc>
                <a:spcPct val="90000"/>
              </a:lnSpc>
              <a:spcBef>
                <a:spcPts val="800"/>
              </a:spcBef>
              <a:defRPr b="0" sz="3400"/>
            </a:pPr>
            <a:r>
              <a:t>ADVANTAGES:</a:t>
            </a:r>
          </a:p>
          <a:p>
            <a:pPr marL="609600" indent="-609600" algn="just">
              <a:lnSpc>
                <a:spcPct val="90000"/>
              </a:lnSpc>
              <a:spcBef>
                <a:spcPts val="800"/>
              </a:spcBef>
              <a:buSzPct val="100000"/>
              <a:buAutoNum type="arabicPeriod" startAt="1"/>
              <a:defRPr b="0" sz="3400"/>
            </a:pPr>
            <a:r>
              <a:t>Esthetic.</a:t>
            </a:r>
          </a:p>
          <a:p>
            <a:pPr marL="609600" indent="-609600" algn="just">
              <a:lnSpc>
                <a:spcPct val="90000"/>
              </a:lnSpc>
              <a:spcBef>
                <a:spcPts val="400"/>
              </a:spcBef>
              <a:defRPr b="0" sz="3400"/>
            </a:pPr>
          </a:p>
          <a:p>
            <a:pPr marL="609600" indent="-609600" algn="just">
              <a:lnSpc>
                <a:spcPct val="90000"/>
              </a:lnSpc>
              <a:spcBef>
                <a:spcPts val="800"/>
              </a:spcBef>
              <a:defRPr b="0" sz="3400"/>
            </a:pPr>
            <a:r>
              <a:t>DISADVANTAGES:</a:t>
            </a:r>
          </a:p>
          <a:p>
            <a:pPr marL="609600" indent="-609600" algn="just">
              <a:lnSpc>
                <a:spcPct val="90000"/>
              </a:lnSpc>
              <a:spcBef>
                <a:spcPts val="800"/>
              </a:spcBef>
              <a:buSzPct val="100000"/>
              <a:buAutoNum type="arabicPeriod" startAt="1"/>
              <a:defRPr b="0" sz="3400"/>
            </a:pPr>
            <a:r>
              <a:t>Convave surface of the pontic is not accessible fro home cleaning procdures.</a:t>
            </a:r>
          </a:p>
          <a:p>
            <a:pPr marL="609600" indent="-609600" algn="just">
              <a:lnSpc>
                <a:spcPct val="90000"/>
              </a:lnSpc>
              <a:spcBef>
                <a:spcPts val="800"/>
              </a:spcBef>
              <a:buSzPct val="100000"/>
              <a:buAutoNum type="arabicPeriod" startAt="1"/>
              <a:defRPr b="0" sz="3400"/>
            </a:pPr>
            <a:r>
              <a:t>Therefore plaque accumulation resulting in gingival inflammation.</a:t>
            </a:r>
          </a:p>
          <a:p>
            <a:pPr marL="609600" indent="-609600" algn="just">
              <a:lnSpc>
                <a:spcPct val="90000"/>
              </a:lnSpc>
              <a:spcBef>
                <a:spcPts val="400"/>
              </a:spcBef>
              <a:defRPr b="0" sz="3400"/>
            </a:pPr>
          </a:p>
          <a:p>
            <a:pPr marL="609600" indent="-609600" algn="ctr">
              <a:lnSpc>
                <a:spcPct val="90000"/>
              </a:lnSpc>
              <a:spcBef>
                <a:spcPts val="800"/>
              </a:spcBef>
              <a:defRPr b="0" sz="3400"/>
            </a:pPr>
            <a:r>
              <a:t>NOT INDICATED IN ANY CLINICAL SITUATION</a:t>
            </a:r>
          </a:p>
        </p:txBody>
      </p:sp>
    </p:spTree>
  </p:cSld>
  <p:clrMapOvr>
    <a:masterClrMapping/>
  </p:clrMapOvr>
  <p:transition xmlns:p14="http://schemas.microsoft.com/office/powerpoint/2010/main" spd="med" advClick="1"/>
</p:sld>
</file>

<file path=ppt/slides/slide2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08" name="The modified ridge lap pontic combines the best features of the hygienic and saddle pontic designs, combining esthetics with easy cleaning."/>
          <p:cNvSpPr txBox="1"/>
          <p:nvPr/>
        </p:nvSpPr>
        <p:spPr>
          <a:xfrm>
            <a:off x="45719" y="884237"/>
            <a:ext cx="8595361" cy="148387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marL="342900" indent="-342900">
              <a:spcBef>
                <a:spcPts val="700"/>
              </a:spcBef>
              <a:defRPr b="0" sz="3200"/>
            </a:lvl1pPr>
          </a:lstStyle>
          <a:p>
            <a:pPr/>
            <a:r>
              <a:t>   The modified ridge lap pontic combines the best features of the hygienic and saddle pontic designs, combining esthetics with easy cleaning. </a:t>
            </a:r>
          </a:p>
        </p:txBody>
      </p:sp>
      <p:sp>
        <p:nvSpPr>
          <p:cNvPr id="109" name="MODIFIED RIDGE LAP PONTIC"/>
          <p:cNvSpPr txBox="1"/>
          <p:nvPr/>
        </p:nvSpPr>
        <p:spPr>
          <a:xfrm>
            <a:off x="426719" y="152400"/>
            <a:ext cx="8519161" cy="1437866"/>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nSpc>
                <a:spcPct val="90000"/>
              </a:lnSpc>
              <a:spcBef>
                <a:spcPts val="1000"/>
              </a:spcBef>
              <a:defRPr b="0" sz="4400"/>
            </a:lvl1pPr>
          </a:lstStyle>
          <a:p>
            <a:pPr/>
            <a:r>
              <a:t>MODIFIED RIDGE LAP PONTIC</a:t>
            </a:r>
          </a:p>
        </p:txBody>
      </p:sp>
      <p:pic>
        <p:nvPicPr>
          <p:cNvPr id="110" name="MODI RIDG" descr="MODI RIDG"/>
          <p:cNvPicPr>
            <a:picLocks noChangeAspect="1"/>
          </p:cNvPicPr>
          <p:nvPr/>
        </p:nvPicPr>
        <p:blipFill>
          <a:blip r:embed="rId2">
            <a:extLst/>
          </a:blip>
          <a:stretch>
            <a:fillRect/>
          </a:stretch>
        </p:blipFill>
        <p:spPr>
          <a:xfrm>
            <a:off x="304800" y="2895600"/>
            <a:ext cx="3886200" cy="1852613"/>
          </a:xfrm>
          <a:prstGeom prst="rect">
            <a:avLst/>
          </a:prstGeom>
          <a:ln w="12700">
            <a:miter lim="400000"/>
          </a:ln>
        </p:spPr>
      </p:pic>
      <p:pic>
        <p:nvPicPr>
          <p:cNvPr id="111" name="MODI SEATED" descr="MODI SEATED"/>
          <p:cNvPicPr>
            <a:picLocks noChangeAspect="1"/>
          </p:cNvPicPr>
          <p:nvPr/>
        </p:nvPicPr>
        <p:blipFill>
          <a:blip r:embed="rId3">
            <a:extLst/>
          </a:blip>
          <a:stretch>
            <a:fillRect/>
          </a:stretch>
        </p:blipFill>
        <p:spPr>
          <a:xfrm>
            <a:off x="304800" y="4902200"/>
            <a:ext cx="3886200" cy="1879600"/>
          </a:xfrm>
          <a:prstGeom prst="rect">
            <a:avLst/>
          </a:prstGeom>
          <a:ln w="12700">
            <a:miter lim="400000"/>
          </a:ln>
        </p:spPr>
      </p:pic>
      <p:sp>
        <p:nvSpPr>
          <p:cNvPr id="112" name="The modified ridge lap design overlaps the residual ridge on the facial (to achieve the appearance of a tooth emerging from the gingival) but remain clear of the ridge on the lingual."/>
          <p:cNvSpPr txBox="1"/>
          <p:nvPr/>
        </p:nvSpPr>
        <p:spPr>
          <a:xfrm>
            <a:off x="4541520" y="2819400"/>
            <a:ext cx="4251960" cy="292113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just">
              <a:spcBef>
                <a:spcPts val="600"/>
              </a:spcBef>
              <a:defRPr b="0" sz="2800"/>
            </a:lvl1pPr>
          </a:lstStyle>
          <a:p>
            <a:pPr/>
            <a:r>
              <a:t>The modified ridge lap design overlaps the residual ridge on the facial (to achieve the appearance of a tooth emerging from the gingival) but remain clear of the ridge on the lingual. </a:t>
            </a:r>
          </a:p>
        </p:txBody>
      </p:sp>
    </p:spTree>
  </p:cSld>
  <p:clrMapOvr>
    <a:masterClrMapping/>
  </p:clrMapOvr>
  <p:transition xmlns:p14="http://schemas.microsoft.com/office/powerpoint/2010/main" spd="med" advClick="1"/>
</p:sld>
</file>

<file path=ppt/slides/slide2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pic>
        <p:nvPicPr>
          <p:cNvPr id="114" name="AREAOF CONTA" descr="AREAOF CONTA"/>
          <p:cNvPicPr>
            <a:picLocks noChangeAspect="1"/>
          </p:cNvPicPr>
          <p:nvPr/>
        </p:nvPicPr>
        <p:blipFill>
          <a:blip r:embed="rId2">
            <a:extLst/>
          </a:blip>
          <a:stretch>
            <a:fillRect/>
          </a:stretch>
        </p:blipFill>
        <p:spPr>
          <a:xfrm>
            <a:off x="2057400" y="2895600"/>
            <a:ext cx="6019800" cy="3251200"/>
          </a:xfrm>
          <a:prstGeom prst="rect">
            <a:avLst/>
          </a:prstGeom>
          <a:ln w="12700">
            <a:miter lim="400000"/>
          </a:ln>
        </p:spPr>
      </p:pic>
      <p:sp>
        <p:nvSpPr>
          <p:cNvPr id="115" name="Contact with the ridge is at an area of maximum convexity and in a T-shape to enable home cleaning procedures."/>
          <p:cNvSpPr txBox="1"/>
          <p:nvPr/>
        </p:nvSpPr>
        <p:spPr>
          <a:xfrm>
            <a:off x="350520" y="1066800"/>
            <a:ext cx="8595360" cy="210896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marL="342900" indent="-342900">
              <a:lnSpc>
                <a:spcPct val="130000"/>
              </a:lnSpc>
              <a:spcBef>
                <a:spcPts val="600"/>
              </a:spcBef>
              <a:buSzPct val="100000"/>
              <a:buChar char="•"/>
              <a:defRPr b="0" sz="2800"/>
            </a:lvl1pPr>
          </a:lstStyle>
          <a:p>
            <a:pPr/>
            <a:r>
              <a:t>   Contact with the ridge is at an area of maximum convexity and in a T-shape to enable home cleaning procedures.</a:t>
            </a:r>
          </a:p>
        </p:txBody>
      </p:sp>
    </p:spTree>
  </p:cSld>
  <p:clrMapOvr>
    <a:masterClrMapping/>
  </p:clrMapOvr>
  <p:transition xmlns:p14="http://schemas.microsoft.com/office/powerpoint/2010/main" spd="med" advClick="1"/>
</p:sld>
</file>

<file path=ppt/slides/slide2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7" name="ADVANTAGES:…"/>
          <p:cNvSpPr txBox="1"/>
          <p:nvPr/>
        </p:nvSpPr>
        <p:spPr>
          <a:xfrm>
            <a:off x="350520" y="457200"/>
            <a:ext cx="8290560" cy="601015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57200" indent="-457200">
              <a:spcBef>
                <a:spcPts val="1900"/>
              </a:spcBef>
              <a:defRPr b="0" sz="3200"/>
            </a:pPr>
            <a:r>
              <a:t>ADVANTAGES:</a:t>
            </a:r>
          </a:p>
          <a:p>
            <a:pPr marL="457200" indent="-457200">
              <a:spcBef>
                <a:spcPts val="1900"/>
              </a:spcBef>
              <a:buSzPct val="100000"/>
              <a:buAutoNum type="arabicPeriod" startAt="1"/>
              <a:defRPr b="0" sz="3200"/>
            </a:pPr>
            <a:r>
              <a:t>Good esthetics</a:t>
            </a:r>
          </a:p>
          <a:p>
            <a:pPr marL="457200" indent="-457200">
              <a:spcBef>
                <a:spcPts val="1900"/>
              </a:spcBef>
              <a:defRPr b="0" sz="3200"/>
            </a:pPr>
            <a:r>
              <a:t>DISADVANTAGES:</a:t>
            </a:r>
          </a:p>
          <a:p>
            <a:pPr marL="457200" indent="-457200">
              <a:spcBef>
                <a:spcPts val="1900"/>
              </a:spcBef>
              <a:buSzPct val="100000"/>
              <a:buAutoNum type="arabicPeriod" startAt="1"/>
              <a:defRPr b="0" sz="3200"/>
            </a:pPr>
            <a:r>
              <a:t>Moderately easy to clean</a:t>
            </a:r>
          </a:p>
          <a:p>
            <a:pPr marL="457200" indent="-457200">
              <a:spcBef>
                <a:spcPts val="1900"/>
              </a:spcBef>
              <a:defRPr b="0" sz="3200"/>
            </a:pPr>
            <a:r>
              <a:t>INDICATIONS:</a:t>
            </a:r>
          </a:p>
          <a:p>
            <a:pPr marL="457200" indent="-457200">
              <a:spcBef>
                <a:spcPts val="1900"/>
              </a:spcBef>
              <a:buSzPct val="100000"/>
              <a:buAutoNum type="arabicPeriod" startAt="1"/>
              <a:defRPr b="0" sz="3200"/>
            </a:pPr>
            <a:r>
              <a:t>Areas with esthetic concern (anteriors, premolars, maxillary molars)</a:t>
            </a:r>
          </a:p>
          <a:p>
            <a:pPr marL="457200" indent="-457200">
              <a:spcBef>
                <a:spcPts val="1900"/>
              </a:spcBef>
              <a:defRPr b="0" sz="3200"/>
            </a:pPr>
            <a:r>
              <a:t>CONTRAINDICATIONS:</a:t>
            </a:r>
          </a:p>
          <a:p>
            <a:pPr marL="457200" indent="-457200">
              <a:spcBef>
                <a:spcPts val="1900"/>
              </a:spcBef>
              <a:defRPr b="0" sz="3200"/>
            </a:pPr>
            <a:r>
              <a:t>1. Where esthetics is of minimal concern.</a:t>
            </a:r>
          </a:p>
        </p:txBody>
      </p:sp>
    </p:spTree>
  </p:cSld>
  <p:clrMapOvr>
    <a:masterClrMapping/>
  </p:clrMapOvr>
  <p:transition xmlns:p14="http://schemas.microsoft.com/office/powerpoint/2010/main" spd="med" advClick="1"/>
</p:sld>
</file>

<file path=ppt/slides/slide2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19" name="Other names:…"/>
          <p:cNvSpPr txBox="1"/>
          <p:nvPr/>
        </p:nvSpPr>
        <p:spPr>
          <a:xfrm>
            <a:off x="274320" y="1112837"/>
            <a:ext cx="8595360" cy="238887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342900" indent="-342900">
              <a:lnSpc>
                <a:spcPct val="95000"/>
              </a:lnSpc>
              <a:spcBef>
                <a:spcPts val="700"/>
              </a:spcBef>
              <a:defRPr b="0" sz="3000"/>
            </a:pPr>
            <a:r>
              <a:t>Other names: </a:t>
            </a:r>
          </a:p>
          <a:p>
            <a:pPr marL="342900" indent="-342900">
              <a:lnSpc>
                <a:spcPct val="95000"/>
              </a:lnSpc>
              <a:spcBef>
                <a:spcPts val="700"/>
              </a:spcBef>
              <a:defRPr b="0" sz="3000"/>
            </a:pPr>
            <a:r>
              <a:t> </a:t>
            </a:r>
            <a:r>
              <a:rPr i="1"/>
              <a:t>egg-shaped, bullet-shaped, or heart-shaped</a:t>
            </a:r>
          </a:p>
          <a:p>
            <a:pPr marL="342900" indent="-342900">
              <a:lnSpc>
                <a:spcPct val="95000"/>
              </a:lnSpc>
              <a:spcBef>
                <a:spcPts val="700"/>
              </a:spcBef>
              <a:defRPr b="0" sz="3000"/>
            </a:pPr>
            <a:r>
              <a:t>It is made as convex as possible, with only one point of contact at the center of the residual ridge. </a:t>
            </a:r>
          </a:p>
        </p:txBody>
      </p:sp>
      <p:sp>
        <p:nvSpPr>
          <p:cNvPr id="120" name="CONICAL PONTIC"/>
          <p:cNvSpPr txBox="1"/>
          <p:nvPr/>
        </p:nvSpPr>
        <p:spPr>
          <a:xfrm>
            <a:off x="1341119" y="76200"/>
            <a:ext cx="6404780" cy="93537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nSpc>
                <a:spcPct val="90000"/>
              </a:lnSpc>
              <a:spcBef>
                <a:spcPts val="1400"/>
              </a:spcBef>
              <a:defRPr b="0" sz="6000"/>
            </a:lvl1pPr>
          </a:lstStyle>
          <a:p>
            <a:pPr/>
            <a:r>
              <a:t>CONICAL PONTIC</a:t>
            </a:r>
          </a:p>
        </p:txBody>
      </p:sp>
      <p:pic>
        <p:nvPicPr>
          <p:cNvPr id="121" name="MAX CONVEX" descr="MAX CONVEX"/>
          <p:cNvPicPr>
            <a:picLocks noChangeAspect="1"/>
          </p:cNvPicPr>
          <p:nvPr/>
        </p:nvPicPr>
        <p:blipFill>
          <a:blip r:embed="rId2">
            <a:extLst/>
          </a:blip>
          <a:stretch>
            <a:fillRect/>
          </a:stretch>
        </p:blipFill>
        <p:spPr>
          <a:xfrm>
            <a:off x="1143000" y="3581400"/>
            <a:ext cx="7162800" cy="2892425"/>
          </a:xfrm>
          <a:prstGeom prst="rect">
            <a:avLst/>
          </a:prstGeom>
          <a:ln w="12700">
            <a:miter lim="400000"/>
          </a:ln>
        </p:spPr>
      </p:pic>
    </p:spTree>
  </p:cSld>
  <p:clrMapOvr>
    <a:masterClrMapping/>
  </p:clrMapOvr>
  <p:transition xmlns:p14="http://schemas.microsoft.com/office/powerpoint/2010/main" spd="med" advClick="1"/>
</p:sld>
</file>

<file path=ppt/slides/slide2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3" name="ADVANTAGES:…"/>
          <p:cNvSpPr txBox="1"/>
          <p:nvPr/>
        </p:nvSpPr>
        <p:spPr>
          <a:xfrm>
            <a:off x="274320" y="457200"/>
            <a:ext cx="8519160" cy="56886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57200" indent="-457200">
              <a:defRPr b="0" sz="3000"/>
            </a:pPr>
            <a:r>
              <a:t>ADVANTAGES:</a:t>
            </a:r>
          </a:p>
          <a:p>
            <a:pPr marL="457200" indent="-457200">
              <a:buSzPct val="100000"/>
              <a:buAutoNum type="arabicPeriod" startAt="1"/>
              <a:defRPr b="0" sz="3000"/>
            </a:pPr>
            <a:r>
              <a:t>Good access for oral hygiene procedures.</a:t>
            </a:r>
          </a:p>
          <a:p>
            <a:pPr marL="457200" indent="-457200">
              <a:defRPr b="0" sz="3000"/>
            </a:pPr>
          </a:p>
          <a:p>
            <a:pPr marL="457200" indent="-457200">
              <a:defRPr b="0" sz="3000"/>
            </a:pPr>
            <a:r>
              <a:t>DISADVANTAGES:</a:t>
            </a:r>
          </a:p>
          <a:p>
            <a:pPr marL="457200" indent="-457200">
              <a:buSzPct val="100000"/>
              <a:buAutoNum type="arabicPeriod" startAt="1"/>
              <a:defRPr b="0" sz="3000"/>
            </a:pPr>
            <a:r>
              <a:t>Poor esthetics</a:t>
            </a:r>
          </a:p>
          <a:p>
            <a:pPr marL="457200" indent="-457200">
              <a:defRPr b="0" sz="3000"/>
            </a:pPr>
          </a:p>
          <a:p>
            <a:pPr marL="457200" indent="-457200">
              <a:defRPr b="0" sz="3000"/>
            </a:pPr>
            <a:r>
              <a:t>INDICATIONS:</a:t>
            </a:r>
          </a:p>
          <a:p>
            <a:pPr marL="457200" indent="-457200">
              <a:buSzPct val="100000"/>
              <a:buAutoNum type="arabicPeriod" startAt="1"/>
              <a:defRPr b="0" sz="3000"/>
            </a:pPr>
            <a:r>
              <a:t>Posterior areas where esthetics is minimal concern. (Mandibular molars)</a:t>
            </a:r>
          </a:p>
          <a:p>
            <a:pPr marL="457200" indent="-457200">
              <a:buSzPct val="100000"/>
              <a:buAutoNum type="arabicPeriod" startAt="1"/>
              <a:defRPr b="0" sz="3000"/>
            </a:pPr>
            <a:r>
              <a:t>Knife edge residual alveolar ridge.</a:t>
            </a:r>
          </a:p>
          <a:p>
            <a:pPr marL="457200" indent="-457200">
              <a:defRPr b="0" sz="3000"/>
            </a:pPr>
          </a:p>
          <a:p>
            <a:pPr marL="457200" indent="-457200">
              <a:defRPr b="0" sz="3000"/>
            </a:pPr>
            <a:r>
              <a:t>CONTRAINDICATIONS:</a:t>
            </a:r>
          </a:p>
          <a:p>
            <a:pPr marL="457200" indent="-457200">
              <a:defRPr b="0" sz="3000"/>
            </a:pPr>
            <a:r>
              <a:t>1. Poor oral hygiene.</a:t>
            </a:r>
          </a:p>
        </p:txBody>
      </p:sp>
    </p:spTree>
  </p:cSld>
  <p:clrMapOvr>
    <a:masterClrMapping/>
  </p:clrMapOvr>
  <p:transition xmlns:p14="http://schemas.microsoft.com/office/powerpoint/2010/main" spd="med" advClick="1"/>
</p:sld>
</file>

<file path=ppt/slides/slide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29" name="SPECIFIC LEARNING OBJECTIVES"/>
          <p:cNvSpPr txBox="1"/>
          <p:nvPr>
            <p:ph type="title" idx="4294967295"/>
          </p:nvPr>
        </p:nvSpPr>
        <p:spPr>
          <a:xfrm>
            <a:off x="685800" y="50800"/>
            <a:ext cx="7764463" cy="635000"/>
          </a:xfrm>
          <a:prstGeom prst="rect">
            <a:avLst/>
          </a:prstGeom>
        </p:spPr>
        <p:txBody>
          <a:bodyPr>
            <a:normAutofit fontScale="100000" lnSpcReduction="0"/>
          </a:bodyPr>
          <a:lstStyle>
            <a:lvl1pPr>
              <a:defRPr sz="3200">
                <a:solidFill>
                  <a:srgbClr val="FFC000"/>
                </a:solidFill>
              </a:defRPr>
            </a:lvl1pPr>
          </a:lstStyle>
          <a:p>
            <a:pPr/>
            <a:r>
              <a:t>SPECIFIC LEARNING OBJECTIVES</a:t>
            </a:r>
          </a:p>
        </p:txBody>
      </p:sp>
      <p:sp>
        <p:nvSpPr>
          <p:cNvPr id="30" name="Slide Number"/>
          <p:cNvSpPr txBox="1"/>
          <p:nvPr>
            <p:ph type="sldNum" sz="quarter" idx="4294967295"/>
          </p:nvPr>
        </p:nvSpPr>
        <p:spPr>
          <a:xfrm>
            <a:off x="8265159" y="6248400"/>
            <a:ext cx="193041" cy="287087"/>
          </a:xfrm>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graphicFrame>
        <p:nvGraphicFramePr>
          <p:cNvPr id="31" name="Table"/>
          <p:cNvGraphicFramePr/>
          <p:nvPr/>
        </p:nvGraphicFramePr>
        <p:xfrm>
          <a:off x="411162" y="685800"/>
          <a:ext cx="8334376" cy="5857875"/>
        </p:xfrm>
        <a:graphic xmlns:a="http://schemas.openxmlformats.org/drawingml/2006/main">
          <a:graphicData uri="http://schemas.openxmlformats.org/drawingml/2006/table">
            <a:tbl>
              <a:tblPr firstCol="0" firstRow="0" lastCol="0" lastRow="0" bandCol="0" bandRow="0" rtl="0">
                <a:tableStyleId>{4C3C2611-4C71-4FC5-86AE-919BDF0F9419}</a:tableStyleId>
              </a:tblPr>
              <a:tblGrid>
                <a:gridCol w="817562"/>
                <a:gridCol w="3349625"/>
                <a:gridCol w="2084387"/>
                <a:gridCol w="2082800"/>
              </a:tblGrid>
              <a:tr h="1006475">
                <a:tc>
                  <a:txBody>
                    <a:bodyPr/>
                    <a:lstStyle/>
                    <a:p>
                      <a:pPr algn="ctr">
                        <a:lnSpc>
                          <a:spcPct val="150000"/>
                        </a:lnSpc>
                        <a:defRPr sz="1800"/>
                      </a:pPr>
                      <a:r>
                        <a:rPr sz="2000">
                          <a:solidFill>
                            <a:srgbClr val="FFFFFF"/>
                          </a:solidFill>
                        </a:rPr>
                        <a:t>SR.NO</a:t>
                      </a:r>
                    </a:p>
                  </a:txBody>
                  <a:tcPr marL="45720" marR="45720" marT="45720" marB="45720" anchor="t" anchorCtr="0" horzOverflow="overflow">
                    <a:lnB w="38100">
                      <a:solidFill>
                        <a:srgbClr val="FFFFFF"/>
                      </a:solidFill>
                    </a:lnB>
                    <a:solidFill>
                      <a:schemeClr val="accent1"/>
                    </a:solidFill>
                  </a:tcPr>
                </a:tc>
                <a:tc>
                  <a:txBody>
                    <a:bodyPr/>
                    <a:lstStyle/>
                    <a:p>
                      <a:pPr algn="ctr">
                        <a:lnSpc>
                          <a:spcPct val="150000"/>
                        </a:lnSpc>
                        <a:defRPr sz="1800"/>
                      </a:pPr>
                      <a:r>
                        <a:rPr sz="2000">
                          <a:solidFill>
                            <a:srgbClr val="FFFFFF"/>
                          </a:solidFill>
                        </a:rPr>
                        <a:t>CORE AREA</a:t>
                      </a:r>
                    </a:p>
                  </a:txBody>
                  <a:tcPr marL="45720" marR="45720" marT="45720" marB="45720" anchor="t" anchorCtr="0" horzOverflow="overflow">
                    <a:lnB w="38100">
                      <a:solidFill>
                        <a:srgbClr val="FFFFFF"/>
                      </a:solidFill>
                    </a:lnB>
                    <a:solidFill>
                      <a:schemeClr val="accent1"/>
                    </a:solidFill>
                  </a:tcPr>
                </a:tc>
                <a:tc>
                  <a:txBody>
                    <a:bodyPr/>
                    <a:lstStyle/>
                    <a:p>
                      <a:pPr algn="ctr">
                        <a:lnSpc>
                          <a:spcPct val="150000"/>
                        </a:lnSpc>
                        <a:defRPr sz="1800"/>
                      </a:pPr>
                      <a:r>
                        <a:rPr sz="2000">
                          <a:solidFill>
                            <a:srgbClr val="FFFFFF"/>
                          </a:solidFill>
                        </a:rPr>
                        <a:t>DOMAIN</a:t>
                      </a:r>
                    </a:p>
                  </a:txBody>
                  <a:tcPr marL="45720" marR="45720" marT="45720" marB="45720" anchor="t" anchorCtr="0" horzOverflow="overflow">
                    <a:lnB w="38100">
                      <a:solidFill>
                        <a:srgbClr val="FFFFFF"/>
                      </a:solidFill>
                    </a:lnB>
                    <a:solidFill>
                      <a:schemeClr val="accent1"/>
                    </a:solidFill>
                  </a:tcPr>
                </a:tc>
                <a:tc>
                  <a:txBody>
                    <a:bodyPr/>
                    <a:lstStyle/>
                    <a:p>
                      <a:pPr algn="ctr">
                        <a:lnSpc>
                          <a:spcPct val="150000"/>
                        </a:lnSpc>
                        <a:defRPr sz="1800"/>
                      </a:pPr>
                      <a:r>
                        <a:rPr sz="2000">
                          <a:solidFill>
                            <a:srgbClr val="FFFFFF"/>
                          </a:solidFill>
                        </a:rPr>
                        <a:t>CATEGORY</a:t>
                      </a:r>
                    </a:p>
                  </a:txBody>
                  <a:tcPr marL="45720" marR="45720" marT="45720" marB="45720" anchor="t" anchorCtr="0" horzOverflow="overflow">
                    <a:lnB w="38100">
                      <a:solidFill>
                        <a:srgbClr val="FFFFFF"/>
                      </a:solidFill>
                    </a:lnB>
                    <a:solidFill>
                      <a:schemeClr val="accent1"/>
                    </a:solidFill>
                  </a:tcPr>
                </a:tc>
              </a:tr>
              <a:tr h="1004887">
                <a:tc>
                  <a:txBody>
                    <a:bodyPr/>
                    <a:lstStyle/>
                    <a:p>
                      <a:pPr algn="ctr">
                        <a:lnSpc>
                          <a:spcPct val="150000"/>
                        </a:lnSpc>
                        <a:defRPr sz="1800"/>
                      </a:pPr>
                      <a:r>
                        <a:rPr sz="2000"/>
                        <a:t>1.</a:t>
                      </a:r>
                    </a:p>
                  </a:txBody>
                  <a:tcPr marL="45720" marR="45720" marT="45720" marB="45720" anchor="t" anchorCtr="0" horzOverflow="overflow">
                    <a:lnT w="38100">
                      <a:solidFill>
                        <a:srgbClr val="FFFFFF"/>
                      </a:solidFill>
                    </a:lnT>
                    <a:solidFill>
                      <a:srgbClr val="CBECDE"/>
                    </a:solidFill>
                  </a:tcPr>
                </a:tc>
                <a:tc>
                  <a:txBody>
                    <a:bodyPr/>
                    <a:lstStyle/>
                    <a:p>
                      <a:pPr marL="285750" indent="-285750" algn="l">
                        <a:lnSpc>
                          <a:spcPct val="150000"/>
                        </a:lnSpc>
                        <a:buSzPct val="100000"/>
                        <a:buFont typeface="Arial"/>
                        <a:buChar char="•"/>
                        <a:defRPr sz="2000"/>
                      </a:pPr>
                      <a:r>
                        <a:t>INTRODUCTION</a:t>
                      </a:r>
                    </a:p>
                    <a:p>
                      <a:pPr marL="285750" indent="-285750" algn="l">
                        <a:lnSpc>
                          <a:spcPct val="150000"/>
                        </a:lnSpc>
                        <a:buSzPct val="100000"/>
                        <a:buFont typeface="Arial"/>
                        <a:buChar char="•"/>
                        <a:defRPr sz="2000"/>
                      </a:pPr>
                      <a:r>
                        <a:t>CLASSIFICATION</a:t>
                      </a:r>
                    </a:p>
                  </a:txBody>
                  <a:tcPr marL="45720" marR="45720" marT="45720" marB="45720" anchor="t" anchorCtr="0" horzOverflow="overflow">
                    <a:lnT w="38100">
                      <a:solidFill>
                        <a:srgbClr val="FFFFFF"/>
                      </a:solidFill>
                    </a:lnT>
                    <a:solidFill>
                      <a:srgbClr val="CBECDE"/>
                    </a:solidFill>
                  </a:tcPr>
                </a:tc>
                <a:tc>
                  <a:txBody>
                    <a:bodyPr/>
                    <a:lstStyle/>
                    <a:p>
                      <a:pPr algn="ctr">
                        <a:lnSpc>
                          <a:spcPct val="150000"/>
                        </a:lnSpc>
                        <a:defRPr sz="1800"/>
                      </a:pPr>
                      <a:r>
                        <a:rPr sz="2000"/>
                        <a:t>Cognitive</a:t>
                      </a:r>
                    </a:p>
                  </a:txBody>
                  <a:tcPr marL="45720" marR="45720" marT="45720" marB="45720" anchor="t" anchorCtr="0" horzOverflow="overflow">
                    <a:lnT w="38100">
                      <a:solidFill>
                        <a:srgbClr val="FFFFFF"/>
                      </a:solidFill>
                    </a:lnT>
                    <a:solidFill>
                      <a:srgbClr val="CBECDE"/>
                    </a:solidFill>
                  </a:tcPr>
                </a:tc>
                <a:tc>
                  <a:txBody>
                    <a:bodyPr/>
                    <a:lstStyle/>
                    <a:p>
                      <a:pPr algn="ctr">
                        <a:lnSpc>
                          <a:spcPct val="150000"/>
                        </a:lnSpc>
                        <a:defRPr sz="1800"/>
                      </a:pPr>
                      <a:r>
                        <a:rPr sz="2000"/>
                        <a:t>Must Know</a:t>
                      </a:r>
                    </a:p>
                  </a:txBody>
                  <a:tcPr marL="45720" marR="45720" marT="45720" marB="45720" anchor="t" anchorCtr="0" horzOverflow="overflow">
                    <a:lnT w="38100">
                      <a:solidFill>
                        <a:srgbClr val="FFFFFF"/>
                      </a:solidFill>
                    </a:lnT>
                    <a:solidFill>
                      <a:srgbClr val="CBECDE"/>
                    </a:solidFill>
                  </a:tcPr>
                </a:tc>
              </a:tr>
              <a:tr h="3292475">
                <a:tc>
                  <a:txBody>
                    <a:bodyPr/>
                    <a:lstStyle/>
                    <a:p>
                      <a:pPr algn="ctr">
                        <a:lnSpc>
                          <a:spcPct val="150000"/>
                        </a:lnSpc>
                        <a:defRPr sz="1800"/>
                      </a:pPr>
                      <a:r>
                        <a:rPr sz="2000"/>
                        <a:t>2.</a:t>
                      </a:r>
                    </a:p>
                  </a:txBody>
                  <a:tcPr marL="45720" marR="45720" marT="45720" marB="45720" anchor="t" anchorCtr="0" horzOverflow="overflow">
                    <a:solidFill>
                      <a:srgbClr val="E7F6EF"/>
                    </a:solidFill>
                  </a:tcPr>
                </a:tc>
                <a:tc>
                  <a:txBody>
                    <a:bodyPr/>
                    <a:lstStyle/>
                    <a:p>
                      <a:pPr marL="285750" indent="-285750" algn="l">
                        <a:lnSpc>
                          <a:spcPct val="150000"/>
                        </a:lnSpc>
                        <a:buSzPct val="100000"/>
                        <a:buFont typeface="Arial"/>
                        <a:buChar char="•"/>
                        <a:defRPr sz="2000"/>
                      </a:pPr>
                      <a:r>
                        <a:t>ADVANTAGE/ DIS ADVANTAGE</a:t>
                      </a:r>
                    </a:p>
                    <a:p>
                      <a:pPr marL="285750" indent="-285750" algn="l">
                        <a:lnSpc>
                          <a:spcPct val="150000"/>
                        </a:lnSpc>
                        <a:buSzPct val="100000"/>
                        <a:buFont typeface="Arial"/>
                        <a:buChar char="•"/>
                        <a:defRPr sz="2000"/>
                      </a:pPr>
                      <a:r>
                        <a:t>INDIACATION/ CONTRAINDICATION</a:t>
                      </a:r>
                    </a:p>
                    <a:p>
                      <a:pPr marL="285750" indent="-285750" algn="l">
                        <a:lnSpc>
                          <a:spcPct val="150000"/>
                        </a:lnSpc>
                        <a:buSzPct val="100000"/>
                        <a:buFont typeface="Arial"/>
                        <a:buChar char="•"/>
                        <a:defRPr sz="2000"/>
                      </a:pPr>
                      <a:r>
                        <a:t>SELECTION OF ABUTMENT TEETH</a:t>
                      </a:r>
                    </a:p>
                    <a:p>
                      <a:pPr marL="285750" indent="-285750" algn="l">
                        <a:lnSpc>
                          <a:spcPct val="150000"/>
                        </a:lnSpc>
                        <a:buSzPct val="100000"/>
                        <a:buFont typeface="Arial"/>
                        <a:buChar char="•"/>
                        <a:defRPr sz="2000"/>
                      </a:pPr>
                      <a:r>
                        <a:t>TYPES OF ATTCHMENTS</a:t>
                      </a:r>
                    </a:p>
                  </a:txBody>
                  <a:tcPr marL="45720" marR="45720" marT="45720" marB="45720" anchor="t" anchorCtr="0" horzOverflow="overflow">
                    <a:solidFill>
                      <a:srgbClr val="E7F6EF"/>
                    </a:solidFill>
                  </a:tcPr>
                </a:tc>
                <a:tc>
                  <a:txBody>
                    <a:bodyPr/>
                    <a:lstStyle/>
                    <a:p>
                      <a:pPr algn="ctr">
                        <a:lnSpc>
                          <a:spcPct val="150000"/>
                        </a:lnSpc>
                        <a:defRPr sz="1800"/>
                      </a:pPr>
                      <a:r>
                        <a:rPr sz="2000"/>
                        <a:t>Cognitive</a:t>
                      </a:r>
                    </a:p>
                  </a:txBody>
                  <a:tcPr marL="45720" marR="45720" marT="45720" marB="45720" anchor="t" anchorCtr="0" horzOverflow="overflow">
                    <a:solidFill>
                      <a:srgbClr val="E7F6EF"/>
                    </a:solidFill>
                  </a:tcPr>
                </a:tc>
                <a:tc>
                  <a:txBody>
                    <a:bodyPr/>
                    <a:lstStyle/>
                    <a:p>
                      <a:pPr algn="ctr">
                        <a:lnSpc>
                          <a:spcPct val="150000"/>
                        </a:lnSpc>
                        <a:defRPr sz="1800"/>
                      </a:pPr>
                      <a:r>
                        <a:rPr sz="2000"/>
                        <a:t>Must Know</a:t>
                      </a:r>
                    </a:p>
                  </a:txBody>
                  <a:tcPr marL="45720" marR="45720" marT="45720" marB="45720" anchor="t" anchorCtr="0" horzOverflow="overflow">
                    <a:solidFill>
                      <a:srgbClr val="E7F6EF"/>
                    </a:solidFill>
                  </a:tcPr>
                </a:tc>
              </a:tr>
              <a:tr h="554037">
                <a:tc>
                  <a:txBody>
                    <a:bodyPr/>
                    <a:lstStyle/>
                    <a:p>
                      <a:pPr algn="ctr">
                        <a:lnSpc>
                          <a:spcPct val="150000"/>
                        </a:lnSpc>
                        <a:defRPr sz="1800"/>
                      </a:pPr>
                      <a:r>
                        <a:rPr sz="2000"/>
                        <a:t>3.</a:t>
                      </a:r>
                    </a:p>
                  </a:txBody>
                  <a:tcPr marL="45720" marR="45720" marT="45720" marB="45720" anchor="t" anchorCtr="0" horzOverflow="overflow">
                    <a:solidFill>
                      <a:srgbClr val="CBECDE"/>
                    </a:solidFill>
                  </a:tcPr>
                </a:tc>
                <a:tc>
                  <a:txBody>
                    <a:bodyPr/>
                    <a:lstStyle/>
                    <a:p>
                      <a:pPr marL="285750" indent="-285750" algn="l">
                        <a:lnSpc>
                          <a:spcPct val="150000"/>
                        </a:lnSpc>
                        <a:buSzPct val="100000"/>
                        <a:buFont typeface="Arial"/>
                        <a:buChar char="•"/>
                        <a:defRPr sz="2000"/>
                      </a:pPr>
                      <a:r>
                        <a:t>SUMMARY</a:t>
                      </a:r>
                    </a:p>
                  </a:txBody>
                  <a:tcPr marL="45720" marR="45720" marT="45720" marB="45720" anchor="t" anchorCtr="0" horzOverflow="overflow">
                    <a:solidFill>
                      <a:srgbClr val="CBECDE"/>
                    </a:solidFill>
                  </a:tcPr>
                </a:tc>
                <a:tc>
                  <a:txBody>
                    <a:bodyPr/>
                    <a:lstStyle/>
                    <a:p>
                      <a:pPr algn="ctr">
                        <a:lnSpc>
                          <a:spcPct val="150000"/>
                        </a:lnSpc>
                        <a:defRPr sz="1800"/>
                      </a:pPr>
                      <a:r>
                        <a:rPr sz="2000"/>
                        <a:t>Affirmative</a:t>
                      </a:r>
                    </a:p>
                  </a:txBody>
                  <a:tcPr marL="45720" marR="45720" marT="45720" marB="45720" anchor="t" anchorCtr="0" horzOverflow="overflow">
                    <a:solidFill>
                      <a:srgbClr val="CBECDE"/>
                    </a:solidFill>
                  </a:tcPr>
                </a:tc>
                <a:tc>
                  <a:txBody>
                    <a:bodyPr/>
                    <a:lstStyle/>
                    <a:p>
                      <a:pPr algn="ctr">
                        <a:lnSpc>
                          <a:spcPct val="150000"/>
                        </a:lnSpc>
                        <a:defRPr sz="1800"/>
                      </a:pPr>
                      <a:r>
                        <a:rPr sz="2000"/>
                        <a:t>Must Know</a:t>
                      </a:r>
                    </a:p>
                  </a:txBody>
                  <a:tcPr marL="45720" marR="45720" marT="45720" marB="45720" anchor="t" anchorCtr="0" horzOverflow="overflow">
                    <a:solidFill>
                      <a:srgbClr val="CBECDE"/>
                    </a:solidFill>
                  </a:tcPr>
                </a:tc>
              </a:tr>
            </a:tbl>
          </a:graphicData>
        </a:graphic>
      </p:graphicFrame>
    </p:spTree>
  </p:cSld>
  <p:clrMapOvr>
    <a:masterClrMapping/>
  </p:clrMapOvr>
  <p:transition xmlns:p14="http://schemas.microsoft.com/office/powerpoint/2010/main" spd="med" advClick="1"/>
</p:sld>
</file>

<file path=ppt/slides/slide3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5" name="The ovate pontic is the most esthetically appealing pontic design. Its convex tissue surface resides in a soft tissue depression or hollow in the residual ridge, which makes it appear that a tooth is literally emerging from the gingival. Careful treatmen"/>
          <p:cNvSpPr txBox="1"/>
          <p:nvPr/>
        </p:nvSpPr>
        <p:spPr>
          <a:xfrm>
            <a:off x="4084320" y="914400"/>
            <a:ext cx="4785360" cy="4546734"/>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marL="342900" indent="-342900">
              <a:spcBef>
                <a:spcPts val="600"/>
              </a:spcBef>
              <a:defRPr b="0" sz="2800"/>
            </a:lvl1pPr>
          </a:lstStyle>
          <a:p>
            <a:pPr/>
            <a:r>
              <a:t>   The ovate pontic is the most esthetically appealing pontic design. Its convex tissue surface resides in a soft tissue depression or hollow in the residual ridge, which makes it appear that a tooth is literally emerging from the gingival. Careful treatment planning is necessary for successful results. </a:t>
            </a:r>
          </a:p>
        </p:txBody>
      </p:sp>
      <p:sp>
        <p:nvSpPr>
          <p:cNvPr id="126" name="OVATE PONTIC"/>
          <p:cNvSpPr txBox="1"/>
          <p:nvPr/>
        </p:nvSpPr>
        <p:spPr>
          <a:xfrm>
            <a:off x="2331720" y="149225"/>
            <a:ext cx="4021198" cy="1238310"/>
          </a:xfrm>
          <a:prstGeom prst="rect">
            <a:avLst/>
          </a:prstGeom>
          <a:ln w="12700">
            <a:miter lim="400000"/>
          </a:ln>
          <a:extLst>
            <a:ext uri="{C572A759-6A51-4108-AA02-DFA0A04FC94B}">
              <ma14:wrappingTextBoxFlag xmlns:ma14="http://schemas.microsoft.com/office/mac/drawingml/2011/main" val="1"/>
            </a:ext>
          </a:extLst>
        </p:spPr>
        <p:txBody>
          <a:bodyPr wrap="none" lIns="45719" rIns="45719">
            <a:spAutoFit/>
          </a:bodyPr>
          <a:lstStyle>
            <a:lvl1pPr>
              <a:lnSpc>
                <a:spcPct val="80000"/>
              </a:lnSpc>
              <a:spcBef>
                <a:spcPts val="1000"/>
              </a:spcBef>
              <a:defRPr b="0" sz="4400"/>
            </a:lvl1pPr>
          </a:lstStyle>
          <a:p>
            <a:pPr/>
            <a:r>
              <a:t>OVATE PONTIC</a:t>
            </a:r>
          </a:p>
        </p:txBody>
      </p:sp>
      <p:pic>
        <p:nvPicPr>
          <p:cNvPr id="127" name="OVATE ORI" descr="OVATE ORI"/>
          <p:cNvPicPr>
            <a:picLocks noChangeAspect="1"/>
          </p:cNvPicPr>
          <p:nvPr/>
        </p:nvPicPr>
        <p:blipFill>
          <a:blip r:embed="rId2">
            <a:extLst/>
          </a:blip>
          <a:stretch>
            <a:fillRect/>
          </a:stretch>
        </p:blipFill>
        <p:spPr>
          <a:xfrm>
            <a:off x="152400" y="1828800"/>
            <a:ext cx="4114800" cy="3586163"/>
          </a:xfrm>
          <a:prstGeom prst="rect">
            <a:avLst/>
          </a:prstGeom>
          <a:ln w="12700">
            <a:miter lim="400000"/>
          </a:ln>
        </p:spPr>
      </p:pic>
    </p:spTree>
  </p:cSld>
  <p:clrMapOvr>
    <a:masterClrMapping/>
  </p:clrMapOvr>
  <p:transition xmlns:p14="http://schemas.microsoft.com/office/powerpoint/2010/main" spd="med" advClick="1"/>
</p:sld>
</file>

<file path=ppt/slides/slide3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29" name="ADVANTAGES:…"/>
          <p:cNvSpPr txBox="1"/>
          <p:nvPr/>
        </p:nvSpPr>
        <p:spPr>
          <a:xfrm>
            <a:off x="350520" y="293687"/>
            <a:ext cx="8442960" cy="6271261"/>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marL="457200" indent="-457200" algn="just">
              <a:lnSpc>
                <a:spcPct val="90000"/>
              </a:lnSpc>
              <a:spcBef>
                <a:spcPts val="1700"/>
              </a:spcBef>
              <a:defRPr b="0" sz="2900"/>
            </a:pPr>
            <a:r>
              <a:t>ADVANTAGES:</a:t>
            </a:r>
          </a:p>
          <a:p>
            <a:pPr marL="457200" indent="-457200" algn="just">
              <a:lnSpc>
                <a:spcPct val="90000"/>
              </a:lnSpc>
              <a:spcBef>
                <a:spcPts val="1700"/>
              </a:spcBef>
              <a:buSzPct val="100000"/>
              <a:buAutoNum type="arabicPeriod" startAt="1"/>
              <a:defRPr b="0" sz="2900"/>
            </a:pPr>
            <a:r>
              <a:t>Superior esthetics</a:t>
            </a:r>
          </a:p>
          <a:p>
            <a:pPr marL="457200" indent="-457200" algn="just">
              <a:lnSpc>
                <a:spcPct val="90000"/>
              </a:lnSpc>
              <a:spcBef>
                <a:spcPts val="1700"/>
              </a:spcBef>
              <a:buSzPct val="100000"/>
              <a:buAutoNum type="arabicPeriod" startAt="1"/>
              <a:defRPr b="0" sz="2900"/>
            </a:pPr>
            <a:r>
              <a:t>Negligible food entrapment</a:t>
            </a:r>
          </a:p>
          <a:p>
            <a:pPr marL="457200" indent="-457200" algn="just">
              <a:lnSpc>
                <a:spcPct val="90000"/>
              </a:lnSpc>
              <a:spcBef>
                <a:spcPts val="1700"/>
              </a:spcBef>
              <a:buSzPct val="100000"/>
              <a:buAutoNum type="arabicPeriod" startAt="1"/>
              <a:defRPr b="0" sz="2900"/>
            </a:pPr>
            <a:r>
              <a:t>Ease of cleaning</a:t>
            </a:r>
          </a:p>
          <a:p>
            <a:pPr marL="457200" indent="-457200" algn="just">
              <a:lnSpc>
                <a:spcPct val="90000"/>
              </a:lnSpc>
              <a:spcBef>
                <a:spcPts val="1700"/>
              </a:spcBef>
              <a:defRPr b="0" sz="2900"/>
            </a:pPr>
            <a:r>
              <a:t>DISADVANTAGES:</a:t>
            </a:r>
          </a:p>
          <a:p>
            <a:pPr marL="457200" indent="-457200" algn="just">
              <a:lnSpc>
                <a:spcPct val="90000"/>
              </a:lnSpc>
              <a:spcBef>
                <a:spcPts val="1700"/>
              </a:spcBef>
              <a:buSzPct val="100000"/>
              <a:buAutoNum type="arabicPeriod" startAt="1"/>
              <a:defRPr b="0" sz="2900"/>
            </a:pPr>
            <a:r>
              <a:t>Requires surgical preparation of the pontic site</a:t>
            </a:r>
          </a:p>
          <a:p>
            <a:pPr marL="457200" indent="-457200" algn="just">
              <a:lnSpc>
                <a:spcPct val="90000"/>
              </a:lnSpc>
              <a:spcBef>
                <a:spcPts val="1700"/>
              </a:spcBef>
              <a:defRPr b="0" sz="2900"/>
            </a:pPr>
            <a:r>
              <a:t>INDICATIONS:</a:t>
            </a:r>
          </a:p>
          <a:p>
            <a:pPr marL="457200" indent="-457200" algn="just">
              <a:lnSpc>
                <a:spcPct val="90000"/>
              </a:lnSpc>
              <a:spcBef>
                <a:spcPts val="1700"/>
              </a:spcBef>
              <a:buSzPct val="100000"/>
              <a:buAutoNum type="arabicPeriod" startAt="1"/>
              <a:defRPr b="0" sz="2900"/>
            </a:pPr>
            <a:r>
              <a:t>High esthetic requirements: anterior teeth, some premolars and maxillary molars sometimes</a:t>
            </a:r>
          </a:p>
          <a:p>
            <a:pPr marL="457200" indent="-457200" algn="just">
              <a:lnSpc>
                <a:spcPct val="90000"/>
              </a:lnSpc>
              <a:spcBef>
                <a:spcPts val="1700"/>
              </a:spcBef>
              <a:defRPr b="0" sz="2900"/>
            </a:pPr>
            <a:r>
              <a:t>CONTRAINDICATIONS:</a:t>
            </a:r>
          </a:p>
          <a:p>
            <a:pPr marL="457200" indent="-457200" algn="just">
              <a:lnSpc>
                <a:spcPct val="90000"/>
              </a:lnSpc>
              <a:spcBef>
                <a:spcPts val="1700"/>
              </a:spcBef>
              <a:buSzPct val="100000"/>
              <a:buAutoNum type="arabicPeriod" startAt="1"/>
              <a:defRPr b="0" sz="2900"/>
            </a:pPr>
            <a:r>
              <a:t>Resorbed residual alveolar ridge.</a:t>
            </a:r>
          </a:p>
        </p:txBody>
      </p:sp>
    </p:spTree>
  </p:cSld>
  <p:clrMapOvr>
    <a:masterClrMapping/>
  </p:clrMapOvr>
  <p:transition xmlns:p14="http://schemas.microsoft.com/office/powerpoint/2010/main" spd="med" advClick="1"/>
</p:sld>
</file>

<file path=ppt/slides/slide3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1" name="BIOLOGICAL CONSERIDATIONS FOR PONTICS:…"/>
          <p:cNvSpPr txBox="1"/>
          <p:nvPr/>
        </p:nvSpPr>
        <p:spPr>
          <a:xfrm>
            <a:off x="198120" y="381000"/>
            <a:ext cx="8595360" cy="553171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spcBef>
                <a:spcPts val="1700"/>
              </a:spcBef>
              <a:defRPr b="0" sz="2900"/>
            </a:pPr>
            <a:r>
              <a:t>BIOLOGICAL CONSERIDATIONS FOR PONTICS:</a:t>
            </a:r>
          </a:p>
          <a:p>
            <a:pPr>
              <a:spcBef>
                <a:spcPts val="1700"/>
              </a:spcBef>
              <a:buSzPct val="100000"/>
              <a:buChar char="➢"/>
              <a:defRPr b="0" sz="2900"/>
            </a:pPr>
            <a:r>
              <a:t>Maintenance and preservation of the residual ridge.</a:t>
            </a:r>
          </a:p>
          <a:p>
            <a:pPr>
              <a:spcBef>
                <a:spcPts val="1700"/>
              </a:spcBef>
              <a:buSzPct val="100000"/>
              <a:buChar char="➢"/>
              <a:defRPr b="0" sz="2900"/>
            </a:pPr>
            <a:r>
              <a:t>Abutment and opposing teeth</a:t>
            </a:r>
          </a:p>
          <a:p>
            <a:pPr>
              <a:spcBef>
                <a:spcPts val="1700"/>
              </a:spcBef>
              <a:buSzPct val="100000"/>
              <a:buChar char="➢"/>
              <a:defRPr b="0" sz="2900"/>
            </a:pPr>
            <a:r>
              <a:t>Supporting tissue integrity.</a:t>
            </a:r>
          </a:p>
          <a:p>
            <a:pPr>
              <a:spcBef>
                <a:spcPts val="1000"/>
              </a:spcBef>
              <a:defRPr b="0" sz="2900"/>
            </a:pPr>
          </a:p>
          <a:p>
            <a:pPr>
              <a:spcBef>
                <a:spcPts val="1700"/>
              </a:spcBef>
              <a:defRPr b="0" sz="2900"/>
            </a:pPr>
            <a:r>
              <a:t>FACTORS OF SPECIFIC INFLUENCE:</a:t>
            </a:r>
          </a:p>
          <a:p>
            <a:pPr>
              <a:spcBef>
                <a:spcPts val="1700"/>
              </a:spcBef>
              <a:buSzPct val="100000"/>
              <a:buChar char="▪"/>
              <a:defRPr b="0" sz="2900"/>
            </a:pPr>
            <a:r>
              <a:t>Ridge contact</a:t>
            </a:r>
          </a:p>
          <a:p>
            <a:pPr>
              <a:spcBef>
                <a:spcPts val="1700"/>
              </a:spcBef>
              <a:buSzPct val="100000"/>
              <a:buChar char="▪"/>
              <a:defRPr b="0" sz="2900"/>
            </a:pPr>
            <a:r>
              <a:t>Amenability to oral hygiene</a:t>
            </a:r>
          </a:p>
          <a:p>
            <a:pPr>
              <a:spcBef>
                <a:spcPts val="1700"/>
              </a:spcBef>
              <a:buSzPct val="100000"/>
              <a:buChar char="▪"/>
              <a:defRPr b="0" sz="2900"/>
            </a:pPr>
            <a:r>
              <a:t>Direction of occlusal forces</a:t>
            </a:r>
          </a:p>
        </p:txBody>
      </p:sp>
    </p:spTree>
  </p:cSld>
  <p:clrMapOvr>
    <a:masterClrMapping/>
  </p:clrMapOvr>
  <p:transition xmlns:p14="http://schemas.microsoft.com/office/powerpoint/2010/main" spd="med" advClick="1"/>
</p:sld>
</file>

<file path=ppt/slides/slide33.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3" name="CONNECTORS IN FIXED PARTIAL DENTURE PROSTHESIS"/>
          <p:cNvSpPr txBox="1"/>
          <p:nvPr/>
        </p:nvSpPr>
        <p:spPr>
          <a:xfrm>
            <a:off x="502919" y="1158875"/>
            <a:ext cx="8061961" cy="37490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spcBef>
                <a:spcPts val="3600"/>
              </a:spcBef>
              <a:defRPr b="0" sz="6000">
                <a:solidFill>
                  <a:srgbClr val="800000"/>
                </a:solidFill>
                <a:effectLst>
                  <a:outerShdw sx="100000" sy="100000" kx="0" ky="0" algn="b" rotWithShape="0" blurRad="12700" dist="38100" dir="2700000">
                    <a:srgbClr val="000000"/>
                  </a:outerShdw>
                </a:effectLst>
                <a:latin typeface="Lucida Console"/>
                <a:ea typeface="Lucida Console"/>
                <a:cs typeface="Lucida Console"/>
                <a:sym typeface="Lucida Console"/>
              </a:defRPr>
            </a:lvl1pPr>
          </a:lstStyle>
          <a:p>
            <a:pPr/>
            <a:r>
              <a:t>CONNECTORS IN FIXED PARTIAL DENTURE PROSTHESIS</a:t>
            </a:r>
          </a:p>
        </p:txBody>
      </p:sp>
    </p:spTree>
  </p:cSld>
  <p:clrMapOvr>
    <a:masterClrMapping/>
  </p:clrMapOvr>
  <p:transition xmlns:p14="http://schemas.microsoft.com/office/powerpoint/2010/main" spd="med" advClick="1"/>
</p:sld>
</file>

<file path=ppt/slides/slide3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35" name="That portion of the fixed partial denture that unites the retainer(s) and pontic(s) – GPT"/>
          <p:cNvSpPr txBox="1"/>
          <p:nvPr/>
        </p:nvSpPr>
        <p:spPr>
          <a:xfrm>
            <a:off x="579119" y="1143000"/>
            <a:ext cx="8138161" cy="752289"/>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spcBef>
                <a:spcPts val="1000"/>
              </a:spcBef>
              <a:defRPr b="0" sz="1800"/>
            </a:lvl1pPr>
          </a:lstStyle>
          <a:p>
            <a:pPr/>
            <a:r>
              <a:t>That portion of the fixed partial denture that unites the retainer(s) and pontic(s) – GPT</a:t>
            </a:r>
          </a:p>
        </p:txBody>
      </p:sp>
      <p:grpSp>
        <p:nvGrpSpPr>
          <p:cNvPr id="160" name="Group"/>
          <p:cNvGrpSpPr/>
          <p:nvPr/>
        </p:nvGrpSpPr>
        <p:grpSpPr>
          <a:xfrm>
            <a:off x="381000" y="2133600"/>
            <a:ext cx="7696200" cy="4110038"/>
            <a:chOff x="0" y="0"/>
            <a:chExt cx="7696200" cy="4110037"/>
          </a:xfrm>
        </p:grpSpPr>
        <p:sp>
          <p:nvSpPr>
            <p:cNvPr id="136" name="Rectangle"/>
            <p:cNvSpPr/>
            <p:nvPr/>
          </p:nvSpPr>
          <p:spPr>
            <a:xfrm>
              <a:off x="0" y="0"/>
              <a:ext cx="7696200" cy="4110038"/>
            </a:xfrm>
            <a:prstGeom prst="rect">
              <a:avLst/>
            </a:prstGeom>
            <a:noFill/>
            <a:ln w="12700" cap="flat">
              <a:noFill/>
              <a:miter lim="400000"/>
            </a:ln>
            <a:effectLst/>
          </p:spPr>
          <p:txBody>
            <a:bodyPr wrap="square" lIns="45719" tIns="45719" rIns="45719" bIns="45719" numCol="1" anchor="t">
              <a:noAutofit/>
            </a:bodyPr>
            <a:lstStyle/>
            <a:p>
              <a:pPr/>
            </a:p>
          </p:txBody>
        </p:sp>
        <p:sp>
          <p:nvSpPr>
            <p:cNvPr id="137" name="Line"/>
            <p:cNvSpPr/>
            <p:nvPr/>
          </p:nvSpPr>
          <p:spPr>
            <a:xfrm flipH="1" rot="5400000">
              <a:off x="3119437" y="2085975"/>
              <a:ext cx="508001" cy="155892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860" y="0"/>
                  </a:lnTo>
                  <a:lnTo>
                    <a:pt x="4860" y="21600"/>
                  </a:lnTo>
                  <a:lnTo>
                    <a:pt x="21600" y="21600"/>
                  </a:lnTo>
                </a:path>
              </a:pathLst>
            </a:custGeom>
            <a:noFill/>
            <a:ln w="28575" cap="flat">
              <a:solidFill>
                <a:srgbClr val="000000"/>
              </a:solidFill>
              <a:prstDash val="solid"/>
              <a:round/>
            </a:ln>
            <a:effectLst/>
          </p:spPr>
          <p:txBody>
            <a:bodyPr wrap="square" lIns="45719" tIns="45719" rIns="45719" bIns="45719" numCol="1" anchor="t">
              <a:noAutofit/>
            </a:bodyPr>
            <a:lstStyle/>
            <a:p>
              <a:pPr/>
            </a:p>
          </p:txBody>
        </p:sp>
        <p:sp>
          <p:nvSpPr>
            <p:cNvPr id="138" name="Line"/>
            <p:cNvSpPr/>
            <p:nvPr/>
          </p:nvSpPr>
          <p:spPr>
            <a:xfrm rot="16200000">
              <a:off x="2338387" y="2859087"/>
              <a:ext cx="508001" cy="12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860" y="0"/>
                  </a:lnTo>
                  <a:lnTo>
                    <a:pt x="4860" y="21600"/>
                  </a:lnTo>
                  <a:lnTo>
                    <a:pt x="21600" y="21600"/>
                  </a:lnTo>
                </a:path>
              </a:pathLst>
            </a:custGeom>
            <a:noFill/>
            <a:ln w="28575" cap="flat">
              <a:solidFill>
                <a:srgbClr val="000000"/>
              </a:solidFill>
              <a:prstDash val="solid"/>
              <a:round/>
            </a:ln>
            <a:effectLst/>
          </p:spPr>
          <p:txBody>
            <a:bodyPr wrap="square" lIns="45719" tIns="45719" rIns="45719" bIns="45719" numCol="1" anchor="t">
              <a:noAutofit/>
            </a:bodyPr>
            <a:lstStyle/>
            <a:p>
              <a:pPr/>
            </a:p>
          </p:txBody>
        </p:sp>
        <p:sp>
          <p:nvSpPr>
            <p:cNvPr id="139" name="Line"/>
            <p:cNvSpPr/>
            <p:nvPr/>
          </p:nvSpPr>
          <p:spPr>
            <a:xfrm rot="16200000">
              <a:off x="1519237" y="2044700"/>
              <a:ext cx="508001" cy="1641475"/>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860" y="0"/>
                  </a:lnTo>
                  <a:lnTo>
                    <a:pt x="4860" y="21600"/>
                  </a:lnTo>
                  <a:lnTo>
                    <a:pt x="21600" y="21600"/>
                  </a:lnTo>
                </a:path>
              </a:pathLst>
            </a:custGeom>
            <a:noFill/>
            <a:ln w="28575" cap="flat">
              <a:solidFill>
                <a:srgbClr val="000000"/>
              </a:solidFill>
              <a:prstDash val="solid"/>
              <a:round/>
            </a:ln>
            <a:effectLst/>
          </p:spPr>
          <p:txBody>
            <a:bodyPr wrap="square" lIns="45719" tIns="45719" rIns="45719" bIns="45719" numCol="1" anchor="t">
              <a:noAutofit/>
            </a:bodyPr>
            <a:lstStyle/>
            <a:p>
              <a:pPr/>
            </a:p>
          </p:txBody>
        </p:sp>
        <p:sp>
          <p:nvSpPr>
            <p:cNvPr id="140" name="Line"/>
            <p:cNvSpPr/>
            <p:nvPr/>
          </p:nvSpPr>
          <p:spPr>
            <a:xfrm flipH="1" rot="5400000">
              <a:off x="5067300" y="798512"/>
              <a:ext cx="508000" cy="169545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860" y="0"/>
                  </a:lnTo>
                  <a:lnTo>
                    <a:pt x="4860" y="21600"/>
                  </a:lnTo>
                  <a:lnTo>
                    <a:pt x="21600" y="21600"/>
                  </a:lnTo>
                </a:path>
              </a:pathLst>
            </a:custGeom>
            <a:noFill/>
            <a:ln w="28575" cap="flat">
              <a:solidFill>
                <a:srgbClr val="000000"/>
              </a:solidFill>
              <a:prstDash val="solid"/>
              <a:round/>
            </a:ln>
            <a:effectLst/>
          </p:spPr>
          <p:txBody>
            <a:bodyPr wrap="square" lIns="45719" tIns="45719" rIns="45719" bIns="45719" numCol="1" anchor="t">
              <a:noAutofit/>
            </a:bodyPr>
            <a:lstStyle/>
            <a:p>
              <a:pPr/>
            </a:p>
          </p:txBody>
        </p:sp>
        <p:sp>
          <p:nvSpPr>
            <p:cNvPr id="141" name="Line"/>
            <p:cNvSpPr/>
            <p:nvPr/>
          </p:nvSpPr>
          <p:spPr>
            <a:xfrm rot="16200000">
              <a:off x="3279775" y="706437"/>
              <a:ext cx="508000" cy="18796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4860" y="0"/>
                  </a:lnTo>
                  <a:lnTo>
                    <a:pt x="4860" y="21600"/>
                  </a:lnTo>
                  <a:lnTo>
                    <a:pt x="21600" y="21600"/>
                  </a:lnTo>
                </a:path>
              </a:pathLst>
            </a:custGeom>
            <a:noFill/>
            <a:ln w="28575" cap="flat">
              <a:solidFill>
                <a:srgbClr val="000000"/>
              </a:solidFill>
              <a:prstDash val="solid"/>
              <a:round/>
            </a:ln>
            <a:effectLst/>
          </p:spPr>
          <p:txBody>
            <a:bodyPr wrap="square" lIns="45719" tIns="45719" rIns="45719" bIns="45719" numCol="1" anchor="t">
              <a:noAutofit/>
            </a:bodyPr>
            <a:lstStyle/>
            <a:p>
              <a:pPr/>
            </a:p>
          </p:txBody>
        </p:sp>
        <p:grpSp>
          <p:nvGrpSpPr>
            <p:cNvPr id="144" name="Group"/>
            <p:cNvGrpSpPr/>
            <p:nvPr/>
          </p:nvGrpSpPr>
          <p:grpSpPr>
            <a:xfrm>
              <a:off x="3200400" y="681037"/>
              <a:ext cx="2546350" cy="711201"/>
              <a:chOff x="0" y="0"/>
              <a:chExt cx="2546350" cy="711200"/>
            </a:xfrm>
          </p:grpSpPr>
          <p:sp>
            <p:nvSpPr>
              <p:cNvPr id="142" name="Rounded Rectangle"/>
              <p:cNvSpPr/>
              <p:nvPr/>
            </p:nvSpPr>
            <p:spPr>
              <a:xfrm>
                <a:off x="0" y="0"/>
                <a:ext cx="2546350" cy="711200"/>
              </a:xfrm>
              <a:prstGeom prst="roundRect">
                <a:avLst>
                  <a:gd name="adj" fmla="val 16667"/>
                </a:avLst>
              </a:prstGeom>
              <a:blipFill rotWithShape="1">
                <a:blip r:embed="rId2"/>
                <a:srcRect l="0" t="0" r="0" b="0"/>
                <a:tile tx="0" ty="0" sx="100000" sy="100000" flip="none" algn="tl"/>
              </a:blipFill>
              <a:ln w="9525" cap="flat">
                <a:solidFill>
                  <a:srgbClr val="000000"/>
                </a:solidFill>
                <a:prstDash val="solid"/>
                <a:round/>
              </a:ln>
              <a:effectLst/>
            </p:spPr>
            <p:txBody>
              <a:bodyPr wrap="square" lIns="45719" tIns="45719" rIns="45719" bIns="45719" numCol="1" anchor="ctr">
                <a:noAutofit/>
              </a:bodyPr>
              <a:lstStyle/>
              <a:p>
                <a:pPr algn="ctr">
                  <a:defRPr b="0" sz="3600"/>
                </a:pPr>
              </a:p>
            </p:txBody>
          </p:sp>
          <p:sp>
            <p:nvSpPr>
              <p:cNvPr id="143" name="Connector"/>
              <p:cNvSpPr txBox="1"/>
              <p:nvPr/>
            </p:nvSpPr>
            <p:spPr>
              <a:xfrm>
                <a:off x="268865" y="52891"/>
                <a:ext cx="2008620" cy="60541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defRPr b="0" sz="3600"/>
                </a:lvl1pPr>
              </a:lstStyle>
              <a:p>
                <a:pPr/>
                <a:r>
                  <a:t>Connector</a:t>
                </a:r>
              </a:p>
            </p:txBody>
          </p:sp>
        </p:grpSp>
        <p:grpSp>
          <p:nvGrpSpPr>
            <p:cNvPr id="147" name="Group"/>
            <p:cNvGrpSpPr/>
            <p:nvPr/>
          </p:nvGrpSpPr>
          <p:grpSpPr>
            <a:xfrm>
              <a:off x="1447800" y="1900237"/>
              <a:ext cx="2292350" cy="711201"/>
              <a:chOff x="0" y="0"/>
              <a:chExt cx="2292350" cy="711200"/>
            </a:xfrm>
          </p:grpSpPr>
          <p:sp>
            <p:nvSpPr>
              <p:cNvPr id="145" name="Rounded Rectangle"/>
              <p:cNvSpPr/>
              <p:nvPr/>
            </p:nvSpPr>
            <p:spPr>
              <a:xfrm>
                <a:off x="0" y="0"/>
                <a:ext cx="2292350" cy="711200"/>
              </a:xfrm>
              <a:prstGeom prst="roundRect">
                <a:avLst>
                  <a:gd name="adj" fmla="val 16667"/>
                </a:avLst>
              </a:prstGeom>
              <a:blipFill rotWithShape="1">
                <a:blip r:embed="rId2"/>
                <a:srcRect l="0" t="0" r="0" b="0"/>
                <a:tile tx="0" ty="0" sx="100000" sy="100000" flip="none" algn="tl"/>
              </a:blipFill>
              <a:ln w="9525" cap="flat">
                <a:solidFill>
                  <a:srgbClr val="000000"/>
                </a:solidFill>
                <a:prstDash val="solid"/>
                <a:round/>
              </a:ln>
              <a:effectLst/>
            </p:spPr>
            <p:txBody>
              <a:bodyPr wrap="square" lIns="45719" tIns="45719" rIns="45719" bIns="45719" numCol="1" anchor="ctr">
                <a:noAutofit/>
              </a:bodyPr>
              <a:lstStyle/>
              <a:p>
                <a:pPr algn="ctr">
                  <a:defRPr b="0" sz="3600"/>
                </a:pPr>
              </a:p>
            </p:txBody>
          </p:sp>
          <p:sp>
            <p:nvSpPr>
              <p:cNvPr id="146" name="Rigid"/>
              <p:cNvSpPr txBox="1"/>
              <p:nvPr/>
            </p:nvSpPr>
            <p:spPr>
              <a:xfrm>
                <a:off x="586005" y="52891"/>
                <a:ext cx="1120340" cy="60541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defRPr b="0" sz="3600"/>
                </a:lvl1pPr>
              </a:lstStyle>
              <a:p>
                <a:pPr/>
                <a:r>
                  <a:t>Rigid</a:t>
                </a:r>
              </a:p>
            </p:txBody>
          </p:sp>
        </p:grpSp>
        <p:grpSp>
          <p:nvGrpSpPr>
            <p:cNvPr id="150" name="Group"/>
            <p:cNvGrpSpPr/>
            <p:nvPr/>
          </p:nvGrpSpPr>
          <p:grpSpPr>
            <a:xfrm>
              <a:off x="5022850" y="1900237"/>
              <a:ext cx="2292350" cy="711201"/>
              <a:chOff x="0" y="0"/>
              <a:chExt cx="2292350" cy="711200"/>
            </a:xfrm>
          </p:grpSpPr>
          <p:sp>
            <p:nvSpPr>
              <p:cNvPr id="148" name="Rounded Rectangle"/>
              <p:cNvSpPr/>
              <p:nvPr/>
            </p:nvSpPr>
            <p:spPr>
              <a:xfrm>
                <a:off x="0" y="0"/>
                <a:ext cx="2292350" cy="711200"/>
              </a:xfrm>
              <a:prstGeom prst="roundRect">
                <a:avLst>
                  <a:gd name="adj" fmla="val 16667"/>
                </a:avLst>
              </a:prstGeom>
              <a:blipFill rotWithShape="1">
                <a:blip r:embed="rId2"/>
                <a:srcRect l="0" t="0" r="0" b="0"/>
                <a:tile tx="0" ty="0" sx="100000" sy="100000" flip="none" algn="tl"/>
              </a:blipFill>
              <a:ln w="9525" cap="flat">
                <a:solidFill>
                  <a:srgbClr val="000000"/>
                </a:solidFill>
                <a:prstDash val="solid"/>
                <a:round/>
              </a:ln>
              <a:effectLst/>
            </p:spPr>
            <p:txBody>
              <a:bodyPr wrap="square" lIns="45719" tIns="45719" rIns="45719" bIns="45719" numCol="1" anchor="ctr">
                <a:noAutofit/>
              </a:bodyPr>
              <a:lstStyle/>
              <a:p>
                <a:pPr algn="ctr">
                  <a:defRPr b="0" sz="3600"/>
                </a:pPr>
              </a:p>
            </p:txBody>
          </p:sp>
          <p:sp>
            <p:nvSpPr>
              <p:cNvPr id="149" name="Non-rigid"/>
              <p:cNvSpPr txBox="1"/>
              <p:nvPr/>
            </p:nvSpPr>
            <p:spPr>
              <a:xfrm>
                <a:off x="192541" y="52891"/>
                <a:ext cx="1907268" cy="605418"/>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defRPr b="0" sz="3600"/>
                </a:lvl1pPr>
              </a:lstStyle>
              <a:p>
                <a:pPr/>
                <a:r>
                  <a:t>Non-rigid</a:t>
                </a:r>
              </a:p>
            </p:txBody>
          </p:sp>
        </p:grpSp>
        <p:grpSp>
          <p:nvGrpSpPr>
            <p:cNvPr id="153" name="Group"/>
            <p:cNvGrpSpPr/>
            <p:nvPr/>
          </p:nvGrpSpPr>
          <p:grpSpPr>
            <a:xfrm>
              <a:off x="266700" y="3106670"/>
              <a:ext cx="1371600" cy="482735"/>
              <a:chOff x="0" y="0"/>
              <a:chExt cx="1371600" cy="482733"/>
            </a:xfrm>
          </p:grpSpPr>
          <p:sp>
            <p:nvSpPr>
              <p:cNvPr id="151" name="Rounded Rectangle"/>
              <p:cNvSpPr/>
              <p:nvPr/>
            </p:nvSpPr>
            <p:spPr>
              <a:xfrm>
                <a:off x="0" y="12766"/>
                <a:ext cx="1371600" cy="457201"/>
              </a:xfrm>
              <a:prstGeom prst="roundRect">
                <a:avLst>
                  <a:gd name="adj" fmla="val 16667"/>
                </a:avLst>
              </a:prstGeom>
              <a:solidFill>
                <a:srgbClr val="FFFF99"/>
              </a:solidFill>
              <a:ln w="9525" cap="flat">
                <a:solidFill>
                  <a:srgbClr val="000000"/>
                </a:solidFill>
                <a:prstDash val="solid"/>
                <a:round/>
              </a:ln>
              <a:effectLst/>
            </p:spPr>
            <p:txBody>
              <a:bodyPr wrap="square" lIns="45719" tIns="45719" rIns="45719" bIns="45719" numCol="1" anchor="ctr">
                <a:noAutofit/>
              </a:bodyPr>
              <a:lstStyle/>
              <a:p>
                <a:pPr algn="ctr">
                  <a:defRPr b="0" sz="2800"/>
                </a:pPr>
              </a:p>
            </p:txBody>
          </p:sp>
          <p:sp>
            <p:nvSpPr>
              <p:cNvPr id="152" name="cast"/>
              <p:cNvSpPr txBox="1"/>
              <p:nvPr/>
            </p:nvSpPr>
            <p:spPr>
              <a:xfrm>
                <a:off x="357306" y="0"/>
                <a:ext cx="656988" cy="48273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defRPr b="0" sz="2800"/>
                </a:lvl1pPr>
              </a:lstStyle>
              <a:p>
                <a:pPr/>
                <a:r>
                  <a:t>cast</a:t>
                </a:r>
              </a:p>
            </p:txBody>
          </p:sp>
        </p:grpSp>
        <p:grpSp>
          <p:nvGrpSpPr>
            <p:cNvPr id="156" name="Group"/>
            <p:cNvGrpSpPr/>
            <p:nvPr/>
          </p:nvGrpSpPr>
          <p:grpSpPr>
            <a:xfrm>
              <a:off x="1905000" y="3106670"/>
              <a:ext cx="1371600" cy="482735"/>
              <a:chOff x="0" y="0"/>
              <a:chExt cx="1371600" cy="482733"/>
            </a:xfrm>
          </p:grpSpPr>
          <p:sp>
            <p:nvSpPr>
              <p:cNvPr id="154" name="Rounded Rectangle"/>
              <p:cNvSpPr/>
              <p:nvPr/>
            </p:nvSpPr>
            <p:spPr>
              <a:xfrm>
                <a:off x="0" y="12766"/>
                <a:ext cx="1371600" cy="457201"/>
              </a:xfrm>
              <a:prstGeom prst="roundRect">
                <a:avLst>
                  <a:gd name="adj" fmla="val 16667"/>
                </a:avLst>
              </a:prstGeom>
              <a:solidFill>
                <a:srgbClr val="FFFF99"/>
              </a:solidFill>
              <a:ln w="9525" cap="flat">
                <a:solidFill>
                  <a:srgbClr val="000000"/>
                </a:solidFill>
                <a:prstDash val="solid"/>
                <a:round/>
              </a:ln>
              <a:effectLst/>
            </p:spPr>
            <p:txBody>
              <a:bodyPr wrap="square" lIns="45719" tIns="45719" rIns="45719" bIns="45719" numCol="1" anchor="ctr">
                <a:noAutofit/>
              </a:bodyPr>
              <a:lstStyle/>
              <a:p>
                <a:pPr algn="ctr">
                  <a:defRPr b="0" sz="2800"/>
                </a:pPr>
              </a:p>
            </p:txBody>
          </p:sp>
          <p:sp>
            <p:nvSpPr>
              <p:cNvPr id="155" name="solder"/>
              <p:cNvSpPr txBox="1"/>
              <p:nvPr/>
            </p:nvSpPr>
            <p:spPr>
              <a:xfrm>
                <a:off x="199213" y="0"/>
                <a:ext cx="973174" cy="48273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defRPr b="0" sz="2800"/>
                </a:lvl1pPr>
              </a:lstStyle>
              <a:p>
                <a:pPr/>
                <a:r>
                  <a:t>solder</a:t>
                </a:r>
              </a:p>
            </p:txBody>
          </p:sp>
        </p:grpSp>
        <p:grpSp>
          <p:nvGrpSpPr>
            <p:cNvPr id="159" name="Group"/>
            <p:cNvGrpSpPr/>
            <p:nvPr/>
          </p:nvGrpSpPr>
          <p:grpSpPr>
            <a:xfrm>
              <a:off x="3467100" y="3106670"/>
              <a:ext cx="1371600" cy="482735"/>
              <a:chOff x="0" y="0"/>
              <a:chExt cx="1371600" cy="482733"/>
            </a:xfrm>
          </p:grpSpPr>
          <p:sp>
            <p:nvSpPr>
              <p:cNvPr id="157" name="Rounded Rectangle"/>
              <p:cNvSpPr/>
              <p:nvPr/>
            </p:nvSpPr>
            <p:spPr>
              <a:xfrm>
                <a:off x="0" y="12766"/>
                <a:ext cx="1371600" cy="457201"/>
              </a:xfrm>
              <a:prstGeom prst="roundRect">
                <a:avLst>
                  <a:gd name="adj" fmla="val 16667"/>
                </a:avLst>
              </a:prstGeom>
              <a:solidFill>
                <a:srgbClr val="FFFF99"/>
              </a:solidFill>
              <a:ln w="9525" cap="flat">
                <a:solidFill>
                  <a:srgbClr val="000000"/>
                </a:solidFill>
                <a:prstDash val="solid"/>
                <a:round/>
              </a:ln>
              <a:effectLst/>
            </p:spPr>
            <p:txBody>
              <a:bodyPr wrap="square" lIns="45719" tIns="45719" rIns="45719" bIns="45719" numCol="1" anchor="ctr">
                <a:noAutofit/>
              </a:bodyPr>
              <a:lstStyle/>
              <a:p>
                <a:pPr algn="ctr">
                  <a:defRPr b="0" sz="2800"/>
                </a:pPr>
              </a:p>
            </p:txBody>
          </p:sp>
          <p:sp>
            <p:nvSpPr>
              <p:cNvPr id="158" name="weld"/>
              <p:cNvSpPr txBox="1"/>
              <p:nvPr/>
            </p:nvSpPr>
            <p:spPr>
              <a:xfrm>
                <a:off x="288113" y="0"/>
                <a:ext cx="795374" cy="48273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45719" tIns="45719" rIns="45719" bIns="45719" numCol="1" anchor="ctr">
                <a:spAutoFit/>
              </a:bodyPr>
              <a:lstStyle>
                <a:lvl1pPr algn="ctr">
                  <a:defRPr b="0" sz="2800"/>
                </a:lvl1pPr>
              </a:lstStyle>
              <a:p>
                <a:pPr/>
                <a:r>
                  <a:t>weld</a:t>
                </a:r>
              </a:p>
            </p:txBody>
          </p:sp>
        </p:grpSp>
      </p:grpSp>
    </p:spTree>
  </p:cSld>
  <p:clrMapOvr>
    <a:masterClrMapping/>
  </p:clrMapOvr>
  <p:transition xmlns:p14="http://schemas.microsoft.com/office/powerpoint/2010/main" spd="med" advClick="1"/>
</p:sld>
</file>

<file path=ppt/slides/slide3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2" name="RIGID CONNECTORS:…"/>
          <p:cNvSpPr txBox="1"/>
          <p:nvPr/>
        </p:nvSpPr>
        <p:spPr>
          <a:xfrm>
            <a:off x="274320" y="350837"/>
            <a:ext cx="8442960" cy="579079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1700"/>
              </a:spcBef>
              <a:defRPr b="0" sz="2900"/>
            </a:pPr>
            <a:r>
              <a:t>RIGID CONNECTORS:</a:t>
            </a:r>
          </a:p>
          <a:p>
            <a:pPr algn="just">
              <a:spcBef>
                <a:spcPts val="1700"/>
              </a:spcBef>
              <a:defRPr b="0" sz="2900"/>
            </a:pPr>
            <a:r>
              <a:t>Shaped and incorporated into wax pattern after individual retainer and pontic have been completed to final contour.</a:t>
            </a:r>
          </a:p>
          <a:p>
            <a:pPr algn="just">
              <a:spcBef>
                <a:spcPts val="1700"/>
              </a:spcBef>
              <a:defRPr b="0" sz="2900" u="sng"/>
            </a:pPr>
            <a:r>
              <a:t>Cast connector</a:t>
            </a:r>
            <a:r>
              <a:rPr u="none"/>
              <a:t>:</a:t>
            </a:r>
          </a:p>
          <a:p>
            <a:pPr algn="just">
              <a:spcBef>
                <a:spcPts val="1700"/>
              </a:spcBef>
              <a:buClr>
                <a:srgbClr val="800000"/>
              </a:buClr>
              <a:buSzPct val="100000"/>
              <a:buChar char="o"/>
              <a:defRPr b="0" sz="2900"/>
            </a:pPr>
            <a:r>
              <a:t>Waxed on the master cast before reflowing and investing the pattern.</a:t>
            </a:r>
          </a:p>
          <a:p>
            <a:pPr algn="just">
              <a:spcBef>
                <a:spcPts val="1700"/>
              </a:spcBef>
              <a:buClr>
                <a:srgbClr val="800000"/>
              </a:buClr>
              <a:buSzPct val="100000"/>
              <a:buChar char="o"/>
              <a:defRPr b="0" sz="2900"/>
            </a:pPr>
            <a:r>
              <a:t>Use of cast connectors is limited to complete coverage restorations.</a:t>
            </a:r>
          </a:p>
          <a:p>
            <a:pPr algn="just">
              <a:spcBef>
                <a:spcPts val="1700"/>
              </a:spcBef>
              <a:defRPr b="0" i="1" sz="2900"/>
            </a:pPr>
            <a:r>
              <a:t>Advantage</a:t>
            </a:r>
            <a:r>
              <a:rPr i="0"/>
              <a:t>: simplified technique of fabrication of metal framework for FPD</a:t>
            </a:r>
          </a:p>
        </p:txBody>
      </p:sp>
    </p:spTree>
  </p:cSld>
  <p:clrMapOvr>
    <a:masterClrMapping/>
  </p:clrMapOvr>
  <p:transition xmlns:p14="http://schemas.microsoft.com/office/powerpoint/2010/main" spd="med" advClick="1"/>
</p:sld>
</file>

<file path=ppt/slides/slide3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4" name="SOLDERED CONNECTOR…"/>
          <p:cNvSpPr txBox="1"/>
          <p:nvPr/>
        </p:nvSpPr>
        <p:spPr>
          <a:xfrm>
            <a:off x="198119" y="1041400"/>
            <a:ext cx="8671562" cy="39213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1900"/>
              </a:spcBef>
              <a:defRPr b="0" sz="3300"/>
            </a:pPr>
            <a:r>
              <a:t>SOLDERED CONNECTOR</a:t>
            </a:r>
          </a:p>
          <a:p>
            <a:pPr algn="just">
              <a:spcBef>
                <a:spcPts val="1700"/>
              </a:spcBef>
              <a:defRPr b="0" sz="2900"/>
            </a:pPr>
            <a:r>
              <a:t>Similar to the cat connector, these are waxed to the final contour and then sectioned with a thin ribbon saw. The individual patterns are then cast and thus obtained are castings with flat sides which can be easily re-oriented and soldered. </a:t>
            </a:r>
          </a:p>
          <a:p>
            <a:pPr algn="just">
              <a:spcBef>
                <a:spcPts val="1700"/>
              </a:spcBef>
              <a:defRPr b="0" i="1" sz="2900"/>
            </a:pPr>
            <a:r>
              <a:t>Advantage</a:t>
            </a:r>
            <a:r>
              <a:rPr i="0"/>
              <a:t>: facilitates accurate positioning of the  			  units.</a:t>
            </a:r>
          </a:p>
        </p:txBody>
      </p:sp>
    </p:spTree>
  </p:cSld>
  <p:clrMapOvr>
    <a:masterClrMapping/>
  </p:clrMapOvr>
  <p:transition xmlns:p14="http://schemas.microsoft.com/office/powerpoint/2010/main" spd="med" advClick="1"/>
</p:sld>
</file>

<file path=ppt/slides/slide3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6" name="NON RIGID CONNECTORS…"/>
          <p:cNvSpPr txBox="1"/>
          <p:nvPr/>
        </p:nvSpPr>
        <p:spPr>
          <a:xfrm>
            <a:off x="350520" y="457200"/>
            <a:ext cx="8366760" cy="498053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1900"/>
              </a:spcBef>
              <a:defRPr b="0" sz="3300"/>
            </a:pPr>
            <a:r>
              <a:t>NON RIGID CONNECTORS</a:t>
            </a:r>
          </a:p>
          <a:p>
            <a:pPr algn="just">
              <a:spcBef>
                <a:spcPts val="1700"/>
              </a:spcBef>
              <a:buSzPct val="100000"/>
              <a:buBlip>
                <a:blip r:embed="rId2"/>
              </a:buBlip>
              <a:defRPr b="0" sz="2900"/>
            </a:pPr>
            <a:r>
              <a:t>These are also incorporated in the wax pattern and consist of a </a:t>
            </a:r>
            <a:r>
              <a:rPr i="1"/>
              <a:t>mortise </a:t>
            </a:r>
            <a:r>
              <a:t>(female) and </a:t>
            </a:r>
            <a:r>
              <a:rPr i="1"/>
              <a:t>tenon </a:t>
            </a:r>
            <a:r>
              <a:t>(male) portion which accurately align into each other in the casting.</a:t>
            </a:r>
          </a:p>
          <a:p>
            <a:pPr algn="just">
              <a:spcBef>
                <a:spcPts val="1700"/>
              </a:spcBef>
              <a:buSzPct val="100000"/>
              <a:buBlip>
                <a:blip r:embed="rId2"/>
              </a:buBlip>
              <a:defRPr b="0" sz="2900"/>
            </a:pPr>
            <a:r>
              <a:t>Female portion is usually placed on the distal aspect of the anterior retainer.</a:t>
            </a:r>
          </a:p>
          <a:p>
            <a:pPr algn="just">
              <a:spcBef>
                <a:spcPts val="1700"/>
              </a:spcBef>
              <a:buSzPct val="100000"/>
              <a:buBlip>
                <a:blip r:embed="rId2"/>
              </a:buBlip>
              <a:defRPr b="0" sz="2900"/>
            </a:pPr>
            <a:r>
              <a:t>Can be custom made with paralleling done using a surveyor or precision milling machine. Pre-formed plastic components are also available which can be attached to the wax pattern and cast. </a:t>
            </a:r>
          </a:p>
        </p:txBody>
      </p:sp>
    </p:spTree>
  </p:cSld>
  <p:clrMapOvr>
    <a:masterClrMapping/>
  </p:clrMapOvr>
  <p:transition xmlns:p14="http://schemas.microsoft.com/office/powerpoint/2010/main" spd="med" advClick="1"/>
</p:sld>
</file>

<file path=ppt/slides/slide3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68" name="CONNECTOR DESIGN: requirements…"/>
          <p:cNvSpPr txBox="1"/>
          <p:nvPr/>
        </p:nvSpPr>
        <p:spPr>
          <a:xfrm>
            <a:off x="198120" y="309562"/>
            <a:ext cx="8747760" cy="6309983"/>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nSpc>
                <a:spcPct val="90000"/>
              </a:lnSpc>
              <a:spcBef>
                <a:spcPts val="1900"/>
              </a:spcBef>
              <a:defRPr b="0" sz="3300"/>
            </a:pPr>
            <a:r>
              <a:t>CONNECTOR DESIGN: </a:t>
            </a:r>
            <a:r>
              <a:rPr sz="2900"/>
              <a:t>requirements</a:t>
            </a:r>
            <a:endParaRPr sz="2900"/>
          </a:p>
          <a:p>
            <a:pPr>
              <a:lnSpc>
                <a:spcPct val="90000"/>
              </a:lnSpc>
              <a:spcBef>
                <a:spcPts val="1700"/>
              </a:spcBef>
              <a:buClr>
                <a:srgbClr val="800000"/>
              </a:buClr>
              <a:buSzPct val="75000"/>
              <a:buFont typeface="Arial"/>
              <a:buChar char="ǿ"/>
              <a:defRPr b="0" sz="2900"/>
            </a:pPr>
            <a:r>
              <a:t>Must be sufficiently large to prevent distortion or facture during function; but not too large to interfere with the effective plaque control.</a:t>
            </a:r>
          </a:p>
          <a:p>
            <a:pPr>
              <a:lnSpc>
                <a:spcPct val="80000"/>
              </a:lnSpc>
              <a:spcBef>
                <a:spcPts val="1700"/>
              </a:spcBef>
              <a:buClr>
                <a:srgbClr val="800000"/>
              </a:buClr>
              <a:buSzPct val="75000"/>
              <a:buFont typeface="Arial"/>
              <a:buChar char="ǿ"/>
              <a:defRPr b="0" sz="2900"/>
            </a:pPr>
            <a:r>
              <a:t>Provide adequate access to the gingival surface of the pontic.</a:t>
            </a:r>
          </a:p>
          <a:p>
            <a:pPr>
              <a:lnSpc>
                <a:spcPct val="80000"/>
              </a:lnSpc>
              <a:spcBef>
                <a:spcPts val="1700"/>
              </a:spcBef>
              <a:buClr>
                <a:srgbClr val="800000"/>
              </a:buClr>
              <a:buSzPct val="75000"/>
              <a:buFont typeface="Arial"/>
              <a:buChar char="ǿ"/>
              <a:defRPr b="0" sz="2900"/>
            </a:pPr>
            <a:r>
              <a:t>Highly polished. </a:t>
            </a:r>
          </a:p>
          <a:p>
            <a:pPr>
              <a:lnSpc>
                <a:spcPct val="80000"/>
              </a:lnSpc>
              <a:spcBef>
                <a:spcPts val="1700"/>
              </a:spcBef>
              <a:buClr>
                <a:srgbClr val="800000"/>
              </a:buClr>
              <a:buSzPct val="75000"/>
              <a:buFont typeface="Arial"/>
              <a:buChar char="ǿ"/>
              <a:defRPr b="0" sz="2900"/>
            </a:pPr>
            <a:r>
              <a:t>Faciolingually- curved to facilitate cleaning</a:t>
            </a:r>
          </a:p>
          <a:p>
            <a:pPr>
              <a:lnSpc>
                <a:spcPct val="80000"/>
              </a:lnSpc>
              <a:spcBef>
                <a:spcPts val="1700"/>
              </a:spcBef>
              <a:buClr>
                <a:srgbClr val="800000"/>
              </a:buClr>
              <a:buSzPct val="75000"/>
              <a:buFont typeface="Arial"/>
              <a:buChar char="ǿ"/>
              <a:defRPr b="0" sz="2900"/>
            </a:pPr>
            <a:r>
              <a:t>Buccolingually- elliptical shape</a:t>
            </a:r>
          </a:p>
          <a:p>
            <a:pPr>
              <a:lnSpc>
                <a:spcPct val="80000"/>
              </a:lnSpc>
              <a:spcBef>
                <a:spcPts val="1700"/>
              </a:spcBef>
              <a:buClr>
                <a:srgbClr val="800000"/>
              </a:buClr>
              <a:buSzPct val="75000"/>
              <a:buFont typeface="Arial"/>
              <a:buChar char="ǿ"/>
              <a:defRPr b="0" sz="2900"/>
            </a:pPr>
            <a:r>
              <a:t>For anterior bridges: connectors are placed towards the lingual </a:t>
            </a:r>
          </a:p>
          <a:p>
            <a:pPr>
              <a:lnSpc>
                <a:spcPct val="80000"/>
              </a:lnSpc>
              <a:spcBef>
                <a:spcPts val="1700"/>
              </a:spcBef>
              <a:buClr>
                <a:srgbClr val="800000"/>
              </a:buClr>
              <a:buSzPct val="75000"/>
              <a:buFont typeface="Arial"/>
              <a:buChar char="ǿ"/>
              <a:defRPr b="0" sz="2900"/>
            </a:pPr>
            <a:r>
              <a:t>For posterior: connectors are placed in the center of the tooth.</a:t>
            </a:r>
          </a:p>
        </p:txBody>
      </p:sp>
    </p:spTree>
  </p:cSld>
  <p:clrMapOvr>
    <a:masterClrMapping/>
  </p:clrMapOvr>
  <p:transition xmlns:p14="http://schemas.microsoft.com/office/powerpoint/2010/main" spd="med" advClick="1"/>
</p:sld>
</file>

<file path=ppt/slides/slide3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0" name="summary"/>
          <p:cNvSpPr txBox="1"/>
          <p:nvPr>
            <p:ph type="title" idx="4294967295"/>
          </p:nvPr>
        </p:nvSpPr>
        <p:spPr>
          <a:xfrm>
            <a:off x="685800" y="134937"/>
            <a:ext cx="7764463" cy="1111251"/>
          </a:xfrm>
          <a:prstGeom prst="rect">
            <a:avLst/>
          </a:prstGeom>
        </p:spPr>
        <p:txBody>
          <a:bodyPr>
            <a:normAutofit fontScale="100000" lnSpcReduction="0"/>
          </a:bodyPr>
          <a:lstStyle>
            <a:lvl1pPr>
              <a:defRPr>
                <a:solidFill>
                  <a:srgbClr val="FFC000"/>
                </a:solidFill>
              </a:defRPr>
            </a:lvl1pPr>
          </a:lstStyle>
          <a:p>
            <a:pPr/>
            <a:r>
              <a:t>summary</a:t>
            </a:r>
          </a:p>
        </p:txBody>
      </p:sp>
      <p:sp>
        <p:nvSpPr>
          <p:cNvPr id="171" name="Precision attachments serve the function of retention, stress distribution and aesthetics successfully. Appropriate selection of attachments, plays a major role in the success of treatment.…"/>
          <p:cNvSpPr txBox="1"/>
          <p:nvPr>
            <p:ph type="body" idx="4294967295"/>
          </p:nvPr>
        </p:nvSpPr>
        <p:spPr>
          <a:xfrm>
            <a:off x="685800" y="1395412"/>
            <a:ext cx="7764463" cy="4637088"/>
          </a:xfrm>
          <a:prstGeom prst="rect">
            <a:avLst/>
          </a:prstGeom>
        </p:spPr>
        <p:txBody>
          <a:bodyPr>
            <a:normAutofit fontScale="100000" lnSpcReduction="0"/>
          </a:bodyPr>
          <a:lstStyle/>
          <a:p>
            <a:pPr>
              <a:lnSpc>
                <a:spcPct val="200000"/>
              </a:lnSpc>
              <a:spcBef>
                <a:spcPts val="500"/>
              </a:spcBef>
              <a:buChar char="•"/>
              <a:defRPr sz="2200"/>
            </a:pPr>
            <a:r>
              <a:t>Precision attachments serve the function of retention, stress distribution and aesthetics successfully. Appropriate selection of attachments, plays a major role in the success of treatment. </a:t>
            </a:r>
          </a:p>
          <a:p>
            <a:pPr>
              <a:lnSpc>
                <a:spcPct val="200000"/>
              </a:lnSpc>
              <a:spcBef>
                <a:spcPts val="500"/>
              </a:spcBef>
              <a:buChar char="•"/>
              <a:defRPr sz="2200"/>
            </a:pPr>
            <a:r>
              <a:t>Use of precision attachment strengthens the aspects of retention and particularly, esthetics when compared to conventional removable partial dentures</a:t>
            </a:r>
            <a:r>
              <a:t>.</a:t>
            </a:r>
          </a:p>
        </p:txBody>
      </p:sp>
      <p:sp>
        <p:nvSpPr>
          <p:cNvPr id="172" name="Slide Number"/>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33" name="PARTS OF FIXED PARTIAL DENTURE PROSTHESIS (F.P.D)"/>
          <p:cNvSpPr txBox="1"/>
          <p:nvPr/>
        </p:nvSpPr>
        <p:spPr>
          <a:xfrm>
            <a:off x="502919" y="381000"/>
            <a:ext cx="8366761" cy="31775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spcBef>
                <a:spcPts val="4300"/>
              </a:spcBef>
              <a:defRPr b="0" sz="7200">
                <a:solidFill>
                  <a:srgbClr val="003300"/>
                </a:solidFill>
                <a:effectLst>
                  <a:outerShdw sx="100000" sy="100000" kx="0" ky="0" algn="b" rotWithShape="0" blurRad="12700" dist="38100" dir="2700000">
                    <a:srgbClr val="000000"/>
                  </a:outerShdw>
                </a:effectLst>
                <a:latin typeface="Garamond"/>
                <a:ea typeface="Garamond"/>
                <a:cs typeface="Garamond"/>
                <a:sym typeface="Garamond"/>
              </a:defRPr>
            </a:lvl1pPr>
          </a:lstStyle>
          <a:p>
            <a:pPr/>
            <a:r>
              <a:t>PARTS OF FIXED PARTIAL DENTURE PROSTHESIS (F.P.D)</a:t>
            </a:r>
          </a:p>
        </p:txBody>
      </p:sp>
    </p:spTree>
  </p:cSld>
  <p:clrMapOvr>
    <a:masterClrMapping/>
  </p:clrMapOvr>
  <p:transition xmlns:p14="http://schemas.microsoft.com/office/powerpoint/2010/main" spd="med" advClick="1"/>
</p:sld>
</file>

<file path=ppt/slides/slide40.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4" name="TAKE HOME MESSAGE"/>
          <p:cNvSpPr txBox="1"/>
          <p:nvPr>
            <p:ph type="title" idx="4294967295"/>
          </p:nvPr>
        </p:nvSpPr>
        <p:spPr>
          <a:xfrm>
            <a:off x="747712" y="217487"/>
            <a:ext cx="7766051" cy="1327151"/>
          </a:xfrm>
          <a:prstGeom prst="rect">
            <a:avLst/>
          </a:prstGeom>
        </p:spPr>
        <p:txBody>
          <a:bodyPr>
            <a:normAutofit fontScale="100000" lnSpcReduction="0"/>
          </a:bodyPr>
          <a:lstStyle>
            <a:lvl1pPr>
              <a:defRPr>
                <a:solidFill>
                  <a:srgbClr val="FFC000"/>
                </a:solidFill>
              </a:defRPr>
            </a:lvl1pPr>
          </a:lstStyle>
          <a:p>
            <a:pPr/>
            <a:r>
              <a:t>TAKE HOME MESSAGE</a:t>
            </a:r>
          </a:p>
        </p:txBody>
      </p:sp>
      <p:sp>
        <p:nvSpPr>
          <p:cNvPr id="175" name="The clinicians who familiarize himself with precision attachments will add a new dimensions to his treatment options…"/>
          <p:cNvSpPr txBox="1"/>
          <p:nvPr>
            <p:ph type="body" idx="4294967295"/>
          </p:nvPr>
        </p:nvSpPr>
        <p:spPr>
          <a:xfrm>
            <a:off x="688975" y="1716087"/>
            <a:ext cx="7766050" cy="3695701"/>
          </a:xfrm>
          <a:prstGeom prst="rect">
            <a:avLst/>
          </a:prstGeom>
        </p:spPr>
        <p:txBody>
          <a:bodyPr>
            <a:normAutofit fontScale="100000" lnSpcReduction="0"/>
          </a:bodyPr>
          <a:lstStyle/>
          <a:p>
            <a:pPr>
              <a:lnSpc>
                <a:spcPct val="150000"/>
              </a:lnSpc>
              <a:spcBef>
                <a:spcPts val="500"/>
              </a:spcBef>
              <a:buChar char="•"/>
              <a:defRPr sz="2400"/>
            </a:pPr>
            <a:r>
              <a:t>The clinicians who familiarize himself with precision attachments will add a new dimensions to his treatment options </a:t>
            </a:r>
          </a:p>
          <a:p>
            <a:pPr>
              <a:lnSpc>
                <a:spcPct val="150000"/>
              </a:lnSpc>
              <a:spcBef>
                <a:spcPts val="500"/>
              </a:spcBef>
              <a:buChar char="•"/>
              <a:defRPr sz="2400"/>
            </a:pPr>
            <a:r>
              <a:t>Proper maintenance and care by the patient and regular follow up decides on the long term success of the attachment and prosthesis. </a:t>
            </a:r>
          </a:p>
        </p:txBody>
      </p:sp>
      <p:sp>
        <p:nvSpPr>
          <p:cNvPr id="176" name="Slide Number"/>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1.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78" name="references"/>
          <p:cNvSpPr txBox="1"/>
          <p:nvPr>
            <p:ph type="title" idx="4294967295"/>
          </p:nvPr>
        </p:nvSpPr>
        <p:spPr>
          <a:xfrm>
            <a:off x="685800" y="158750"/>
            <a:ext cx="7764463" cy="1052513"/>
          </a:xfrm>
          <a:prstGeom prst="rect">
            <a:avLst/>
          </a:prstGeom>
        </p:spPr>
        <p:txBody>
          <a:bodyPr>
            <a:normAutofit fontScale="100000" lnSpcReduction="0"/>
          </a:bodyPr>
          <a:lstStyle>
            <a:lvl1pPr>
              <a:defRPr>
                <a:solidFill>
                  <a:srgbClr val="FFC000"/>
                </a:solidFill>
              </a:defRPr>
            </a:lvl1pPr>
          </a:lstStyle>
          <a:p>
            <a:pPr/>
            <a:r>
              <a:t>references</a:t>
            </a:r>
          </a:p>
        </p:txBody>
      </p:sp>
      <p:sp>
        <p:nvSpPr>
          <p:cNvPr id="179" name="Kanathila H. et al.,  An insight into various attachments used in prosthodontics: A review, International Journal of Applied Dental Sciences,  2018; 4(4): 157-160…"/>
          <p:cNvSpPr txBox="1"/>
          <p:nvPr>
            <p:ph type="body" idx="4294967295"/>
          </p:nvPr>
        </p:nvSpPr>
        <p:spPr>
          <a:xfrm>
            <a:off x="685800" y="1312862"/>
            <a:ext cx="7764463" cy="5194301"/>
          </a:xfrm>
          <a:prstGeom prst="rect">
            <a:avLst/>
          </a:prstGeom>
        </p:spPr>
        <p:txBody>
          <a:bodyPr>
            <a:normAutofit fontScale="100000" lnSpcReduction="0"/>
          </a:bodyPr>
          <a:lstStyle/>
          <a:p>
            <a:pPr marL="322325" indent="-322325" algn="just" defTabSz="859536">
              <a:lnSpc>
                <a:spcPct val="150000"/>
              </a:lnSpc>
              <a:spcBef>
                <a:spcPts val="400"/>
              </a:spcBef>
              <a:buChar char="•"/>
              <a:defRPr sz="2068"/>
            </a:pPr>
            <a:r>
              <a:t>Kanathila H. et al., </a:t>
            </a:r>
            <a:r>
              <a:t> An insight into various attachments used in prosthodontics: A review, International Journal of Applied Dental Sciences,  2018; 4(4): 157-160</a:t>
            </a:r>
          </a:p>
          <a:p>
            <a:pPr marL="322325" indent="-322325" algn="just" defTabSz="859536">
              <a:lnSpc>
                <a:spcPct val="150000"/>
              </a:lnSpc>
              <a:spcBef>
                <a:spcPts val="400"/>
              </a:spcBef>
              <a:buChar char="•"/>
              <a:defRPr sz="2068"/>
            </a:pPr>
            <a:r>
              <a:t>Mensor MC. Classification and selection of attachments. J Prosthet Dent. 1973; 29:494-97 </a:t>
            </a:r>
          </a:p>
          <a:p>
            <a:pPr marL="322325" indent="-322325" algn="just" defTabSz="859536">
              <a:lnSpc>
                <a:spcPct val="150000"/>
              </a:lnSpc>
              <a:spcBef>
                <a:spcPts val="400"/>
              </a:spcBef>
              <a:buChar char="•"/>
              <a:defRPr sz="2068"/>
            </a:pPr>
            <a:r>
              <a:t>Preiskel H.W. Precision attachments in Prosthodontics: The applications of intracoronal and extracoronal attachments, volume 1, Quintessence books</a:t>
            </a:r>
          </a:p>
          <a:p>
            <a:pPr marL="322325" indent="-322325" algn="just" defTabSz="859536">
              <a:lnSpc>
                <a:spcPct val="150000"/>
              </a:lnSpc>
              <a:spcBef>
                <a:spcPts val="400"/>
              </a:spcBef>
              <a:buChar char="•"/>
              <a:defRPr sz="2068"/>
            </a:pPr>
            <a:r>
              <a:t>Preiskel H.W.  Precision attachments for partially dentate mouth, </a:t>
            </a:r>
            <a:r>
              <a:t>Annals of the Royal College of Surgeons of England (I974),  vol 55, 294-298</a:t>
            </a:r>
          </a:p>
        </p:txBody>
      </p:sp>
      <p:sp>
        <p:nvSpPr>
          <p:cNvPr id="180" name="Slide Number"/>
          <p:cNvSpPr txBox="1"/>
          <p:nvPr>
            <p:ph type="sldNum" sz="quarter" idx="4294967295"/>
          </p:nvPr>
        </p:nvSpPr>
        <p:spPr>
          <a:prstGeom prst="rect">
            <a:avLst/>
          </a:prstGeom>
          <a:extLst>
            <a:ext uri="{C572A759-6A51-4108-AA02-DFA0A04FC94B}">
              <ma14:wrappingTextBoxFlag xmlns:ma14="http://schemas.microsoft.com/office/mac/drawingml/2011/main" val="1"/>
            </a:ext>
          </a:extLst>
        </p:spPr>
        <p:txBody>
          <a:bodyPr/>
          <a:lstStyle/>
          <a:p>
            <a:pPr/>
            <a:fld id="{86CB4B4D-7CA3-9044-876B-883B54F8677D}" type="slidenum"/>
          </a:p>
        </p:txBody>
      </p:sp>
    </p:spTree>
  </p:cSld>
  <p:clrMapOvr>
    <a:masterClrMapping/>
  </p:clrMapOvr>
  <p:transition xmlns:p14="http://schemas.microsoft.com/office/powerpoint/2010/main" spd="med" advClick="1"/>
</p:sld>
</file>

<file path=ppt/slides/slide42.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182" name="QUESTIONS"/>
          <p:cNvSpPr txBox="1"/>
          <p:nvPr>
            <p:ph type="title" idx="4294967295"/>
          </p:nvPr>
        </p:nvSpPr>
        <p:spPr>
          <a:xfrm>
            <a:off x="685800" y="609599"/>
            <a:ext cx="7772400" cy="1143002"/>
          </a:xfrm>
          <a:prstGeom prst="rect">
            <a:avLst/>
          </a:prstGeom>
        </p:spPr>
        <p:txBody>
          <a:bodyPr>
            <a:normAutofit fontScale="100000" lnSpcReduction="0"/>
          </a:bodyPr>
          <a:lstStyle/>
          <a:p>
            <a:pPr/>
            <a:r>
              <a:t>QUESTIONS</a:t>
            </a:r>
          </a:p>
        </p:txBody>
      </p:sp>
      <p:sp>
        <p:nvSpPr>
          <p:cNvPr id="183" name="1. DEFINE PONTICS.EXPLAIN VARIOUS TYPES OF PONTICS USED IN FPD.…"/>
          <p:cNvSpPr txBox="1"/>
          <p:nvPr>
            <p:ph type="body" idx="4294967295"/>
          </p:nvPr>
        </p:nvSpPr>
        <p:spPr>
          <a:xfrm>
            <a:off x="685800" y="1981200"/>
            <a:ext cx="7772400" cy="4114800"/>
          </a:xfrm>
          <a:prstGeom prst="rect">
            <a:avLst/>
          </a:prstGeom>
        </p:spPr>
        <p:txBody>
          <a:bodyPr>
            <a:normAutofit fontScale="100000" lnSpcReduction="0"/>
          </a:bodyPr>
          <a:lstStyle/>
          <a:p>
            <a:pPr marL="342899" indent="-342899">
              <a:buChar char="•"/>
              <a:defRPr sz="2100"/>
            </a:pPr>
            <a:r>
              <a:t>1. DEFINE PONTICS.EXPLAIN VARIOUS TYPES OF PONTICS USED IN FPD.                                                 </a:t>
            </a:r>
          </a:p>
          <a:p>
            <a:pPr marL="342899" indent="-342899">
              <a:buChar char="•"/>
              <a:defRPr sz="2100"/>
            </a:pPr>
            <a:r>
              <a:t>2.DESCRIBE THE COMPONENT PARTS OF FPD</a:t>
            </a:r>
          </a:p>
          <a:p>
            <a:pPr marL="342899" indent="-342899">
              <a:buChar char="•"/>
              <a:defRPr sz="2100"/>
            </a:pPr>
          </a:p>
          <a:p>
            <a:pPr marL="342899" indent="-342899">
              <a:buChar char="•"/>
              <a:defRPr sz="2100"/>
            </a:pPr>
            <a:r>
              <a:t>SHORT NOTES-</a:t>
            </a:r>
          </a:p>
          <a:p>
            <a:pPr marL="342899" indent="-342899">
              <a:buChar char="•"/>
              <a:defRPr sz="2100"/>
            </a:pPr>
            <a:r>
              <a:t>1.KENNEDYS BAR</a:t>
            </a:r>
          </a:p>
          <a:p>
            <a:pPr marL="342899" indent="-342899">
              <a:buChar char="•"/>
              <a:defRPr sz="2100"/>
            </a:pPr>
            <a:r>
              <a:t>2.COMBINATIONS CLASP</a:t>
            </a:r>
          </a:p>
          <a:p>
            <a:pPr marL="342899" indent="-342899">
              <a:buChar char="•"/>
              <a:defRPr sz="2100"/>
            </a:pPr>
            <a:r>
              <a:t>3.REST AND REST SEAT</a:t>
            </a:r>
          </a:p>
          <a:p>
            <a:pPr marL="342899" indent="-342899">
              <a:buChar char="•"/>
              <a:defRPr sz="2100"/>
            </a:pPr>
            <a:r>
              <a:t>4.MAJOR CONNECTOR</a:t>
            </a:r>
          </a:p>
          <a:p>
            <a:pPr marL="342899" indent="-342899">
              <a:buChar char="•"/>
              <a:defRPr sz="2100"/>
            </a:pPr>
            <a:r>
              <a:t>5.DIRECT RETAINER</a:t>
            </a:r>
          </a:p>
        </p:txBody>
      </p:sp>
    </p:spTree>
  </p:cSld>
  <p:clrMapOvr>
    <a:masterClrMapping/>
  </p:clrMapOvr>
  <p:transition xmlns:p14="http://schemas.microsoft.com/office/powerpoint/2010/main" spd="med" advClick="1"/>
</p:sld>
</file>

<file path=ppt/slides/slide5.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grpSp>
        <p:nvGrpSpPr>
          <p:cNvPr id="51" name="Group"/>
          <p:cNvGrpSpPr/>
          <p:nvPr/>
        </p:nvGrpSpPr>
        <p:grpSpPr>
          <a:xfrm>
            <a:off x="152400" y="1130300"/>
            <a:ext cx="8763000" cy="3289300"/>
            <a:chOff x="0" y="0"/>
            <a:chExt cx="8763000" cy="3289300"/>
          </a:xfrm>
        </p:grpSpPr>
        <p:sp>
          <p:nvSpPr>
            <p:cNvPr id="35" name="Rectangle"/>
            <p:cNvSpPr/>
            <p:nvPr/>
          </p:nvSpPr>
          <p:spPr>
            <a:xfrm>
              <a:off x="0" y="0"/>
              <a:ext cx="8763000" cy="3289300"/>
            </a:xfrm>
            <a:prstGeom prst="rect">
              <a:avLst/>
            </a:prstGeom>
            <a:noFill/>
            <a:ln w="12700" cap="flat">
              <a:noFill/>
              <a:miter lim="400000"/>
            </a:ln>
            <a:effectLst/>
          </p:spPr>
          <p:txBody>
            <a:bodyPr wrap="square" lIns="45719" tIns="45719" rIns="45719" bIns="45719" numCol="1" anchor="t">
              <a:noAutofit/>
            </a:bodyPr>
            <a:lstStyle/>
            <a:p>
              <a:pPr/>
            </a:p>
          </p:txBody>
        </p:sp>
        <p:sp>
          <p:nvSpPr>
            <p:cNvPr id="36" name="Line"/>
            <p:cNvSpPr/>
            <p:nvPr/>
          </p:nvSpPr>
          <p:spPr>
            <a:xfrm flipH="1" rot="5400000">
              <a:off x="5563580" y="356236"/>
              <a:ext cx="333329" cy="2912470"/>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0800" y="0"/>
                  </a:lnTo>
                  <a:lnTo>
                    <a:pt x="10800" y="21600"/>
                  </a:lnTo>
                  <a:lnTo>
                    <a:pt x="21600" y="21600"/>
                  </a:lnTo>
                </a:path>
              </a:pathLst>
            </a:custGeom>
            <a:noFill/>
            <a:ln w="28575" cap="flat">
              <a:solidFill>
                <a:srgbClr val="000000"/>
              </a:solidFill>
              <a:prstDash val="solid"/>
              <a:round/>
            </a:ln>
            <a:effectLst/>
          </p:spPr>
          <p:txBody>
            <a:bodyPr wrap="square" lIns="45719" tIns="45719" rIns="45719" bIns="45719" numCol="1" anchor="t">
              <a:noAutofit/>
            </a:bodyPr>
            <a:lstStyle/>
            <a:p>
              <a:pPr/>
            </a:p>
          </p:txBody>
        </p:sp>
        <p:sp>
          <p:nvSpPr>
            <p:cNvPr id="37" name="Line"/>
            <p:cNvSpPr/>
            <p:nvPr/>
          </p:nvSpPr>
          <p:spPr>
            <a:xfrm flipH="1" rot="5400000">
              <a:off x="4108625" y="1806121"/>
              <a:ext cx="333329" cy="1270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0800" y="0"/>
                  </a:lnTo>
                  <a:lnTo>
                    <a:pt x="10800" y="21600"/>
                  </a:lnTo>
                  <a:lnTo>
                    <a:pt x="21600" y="21600"/>
                  </a:lnTo>
                </a:path>
              </a:pathLst>
            </a:custGeom>
            <a:noFill/>
            <a:ln w="28575" cap="flat">
              <a:solidFill>
                <a:srgbClr val="000000"/>
              </a:solidFill>
              <a:prstDash val="solid"/>
              <a:round/>
            </a:ln>
            <a:effectLst/>
          </p:spPr>
          <p:txBody>
            <a:bodyPr wrap="square" lIns="45719" tIns="45719" rIns="45719" bIns="45719" numCol="1" anchor="t">
              <a:noAutofit/>
            </a:bodyPr>
            <a:lstStyle/>
            <a:p>
              <a:pPr/>
            </a:p>
          </p:txBody>
        </p:sp>
        <p:sp>
          <p:nvSpPr>
            <p:cNvPr id="38" name="Line"/>
            <p:cNvSpPr/>
            <p:nvPr/>
          </p:nvSpPr>
          <p:spPr>
            <a:xfrm rot="16200000">
              <a:off x="2652391" y="357516"/>
              <a:ext cx="333329" cy="2909911"/>
            </a:xfrm>
            <a:custGeom>
              <a:avLst/>
              <a:gdLst/>
              <a:ahLst/>
              <a:cxnLst>
                <a:cxn ang="0">
                  <a:pos x="wd2" y="hd2"/>
                </a:cxn>
                <a:cxn ang="5400000">
                  <a:pos x="wd2" y="hd2"/>
                </a:cxn>
                <a:cxn ang="10800000">
                  <a:pos x="wd2" y="hd2"/>
                </a:cxn>
                <a:cxn ang="16200000">
                  <a:pos x="wd2" y="hd2"/>
                </a:cxn>
              </a:cxnLst>
              <a:rect l="0" t="0" r="r" b="b"/>
              <a:pathLst>
                <a:path w="21600" h="21600" fill="norm" stroke="1" extrusionOk="0">
                  <a:moveTo>
                    <a:pt x="0" y="0"/>
                  </a:moveTo>
                  <a:lnTo>
                    <a:pt x="10800" y="0"/>
                  </a:lnTo>
                  <a:lnTo>
                    <a:pt x="10800" y="21600"/>
                  </a:lnTo>
                  <a:lnTo>
                    <a:pt x="21600" y="21600"/>
                  </a:lnTo>
                </a:path>
              </a:pathLst>
            </a:custGeom>
            <a:noFill/>
            <a:ln w="28575" cap="flat">
              <a:solidFill>
                <a:srgbClr val="000000"/>
              </a:solidFill>
              <a:prstDash val="solid"/>
              <a:round/>
            </a:ln>
            <a:effectLst/>
          </p:spPr>
          <p:txBody>
            <a:bodyPr wrap="square" lIns="45719" tIns="45719" rIns="45719" bIns="45719" numCol="1" anchor="t">
              <a:noAutofit/>
            </a:bodyPr>
            <a:lstStyle/>
            <a:p>
              <a:pPr/>
            </a:p>
          </p:txBody>
        </p:sp>
        <p:grpSp>
          <p:nvGrpSpPr>
            <p:cNvPr id="41" name="Group"/>
            <p:cNvGrpSpPr/>
            <p:nvPr/>
          </p:nvGrpSpPr>
          <p:grpSpPr>
            <a:xfrm>
              <a:off x="3168397" y="979151"/>
              <a:ext cx="2211226" cy="666657"/>
              <a:chOff x="0" y="0"/>
              <a:chExt cx="2211224" cy="666656"/>
            </a:xfrm>
          </p:grpSpPr>
          <p:sp>
            <p:nvSpPr>
              <p:cNvPr id="39" name="Rounded Rectangle"/>
              <p:cNvSpPr/>
              <p:nvPr/>
            </p:nvSpPr>
            <p:spPr>
              <a:xfrm>
                <a:off x="0" y="0"/>
                <a:ext cx="2211225" cy="666657"/>
              </a:xfrm>
              <a:prstGeom prst="roundRect">
                <a:avLst>
                  <a:gd name="adj" fmla="val 16667"/>
                </a:avLst>
              </a:prstGeom>
              <a:solidFill>
                <a:srgbClr val="CCFFCC"/>
              </a:solidFill>
              <a:ln w="9525" cap="flat">
                <a:solidFill>
                  <a:srgbClr val="000000"/>
                </a:solidFill>
                <a:prstDash val="solid"/>
                <a:round/>
              </a:ln>
              <a:effectLst/>
            </p:spPr>
            <p:txBody>
              <a:bodyPr wrap="square" lIns="45719" tIns="45719" rIns="45719" bIns="45719" numCol="1" anchor="ctr">
                <a:noAutofit/>
              </a:bodyPr>
              <a:lstStyle/>
              <a:p>
                <a:pPr algn="ctr">
                  <a:defRPr b="0" sz="2900"/>
                </a:pPr>
              </a:p>
            </p:txBody>
          </p:sp>
          <p:sp>
            <p:nvSpPr>
              <p:cNvPr id="40" name="FPD"/>
              <p:cNvSpPr txBox="1"/>
              <p:nvPr/>
            </p:nvSpPr>
            <p:spPr>
              <a:xfrm>
                <a:off x="699879" y="70036"/>
                <a:ext cx="811466" cy="5265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61563" tIns="61563" rIns="61563" bIns="61563" numCol="1" anchor="ctr">
                <a:spAutoFit/>
              </a:bodyPr>
              <a:lstStyle>
                <a:lvl1pPr algn="ctr">
                  <a:defRPr b="0" sz="2900"/>
                </a:lvl1pPr>
              </a:lstStyle>
              <a:p>
                <a:pPr/>
                <a:r>
                  <a:t>FPD</a:t>
                </a:r>
              </a:p>
            </p:txBody>
          </p:sp>
        </p:grpSp>
        <p:grpSp>
          <p:nvGrpSpPr>
            <p:cNvPr id="44" name="Group"/>
            <p:cNvGrpSpPr/>
            <p:nvPr/>
          </p:nvGrpSpPr>
          <p:grpSpPr>
            <a:xfrm>
              <a:off x="94693" y="1979135"/>
              <a:ext cx="2541374" cy="666657"/>
              <a:chOff x="0" y="0"/>
              <a:chExt cx="2541372" cy="666656"/>
            </a:xfrm>
          </p:grpSpPr>
          <p:sp>
            <p:nvSpPr>
              <p:cNvPr id="42" name="Rounded Rectangle"/>
              <p:cNvSpPr/>
              <p:nvPr/>
            </p:nvSpPr>
            <p:spPr>
              <a:xfrm>
                <a:off x="0" y="0"/>
                <a:ext cx="2541373" cy="666657"/>
              </a:xfrm>
              <a:prstGeom prst="roundRect">
                <a:avLst>
                  <a:gd name="adj" fmla="val 16667"/>
                </a:avLst>
              </a:prstGeom>
              <a:solidFill>
                <a:srgbClr val="FFFF99"/>
              </a:solidFill>
              <a:ln w="9525" cap="flat">
                <a:solidFill>
                  <a:srgbClr val="000000"/>
                </a:solidFill>
                <a:prstDash val="solid"/>
                <a:round/>
              </a:ln>
              <a:effectLst/>
            </p:spPr>
            <p:txBody>
              <a:bodyPr wrap="square" lIns="45719" tIns="45719" rIns="45719" bIns="45719" numCol="1" anchor="ctr">
                <a:noAutofit/>
              </a:bodyPr>
              <a:lstStyle/>
              <a:p>
                <a:pPr algn="ctr">
                  <a:defRPr b="0" sz="2900"/>
                </a:pPr>
              </a:p>
            </p:txBody>
          </p:sp>
          <p:sp>
            <p:nvSpPr>
              <p:cNvPr id="43" name="RETAINER"/>
              <p:cNvSpPr txBox="1"/>
              <p:nvPr/>
            </p:nvSpPr>
            <p:spPr>
              <a:xfrm>
                <a:off x="307108" y="70036"/>
                <a:ext cx="1927156" cy="5265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61563" tIns="61563" rIns="61563" bIns="61563" numCol="1" anchor="ctr">
                <a:spAutoFit/>
              </a:bodyPr>
              <a:lstStyle>
                <a:lvl1pPr algn="ctr">
                  <a:defRPr b="0" sz="2900"/>
                </a:lvl1pPr>
              </a:lstStyle>
              <a:p>
                <a:pPr/>
                <a:r>
                  <a:t>RETAINER</a:t>
                </a:r>
              </a:p>
            </p:txBody>
          </p:sp>
        </p:grpSp>
        <p:grpSp>
          <p:nvGrpSpPr>
            <p:cNvPr id="47" name="Group"/>
            <p:cNvGrpSpPr/>
            <p:nvPr/>
          </p:nvGrpSpPr>
          <p:grpSpPr>
            <a:xfrm>
              <a:off x="3004603" y="1979135"/>
              <a:ext cx="2541373" cy="666657"/>
              <a:chOff x="0" y="0"/>
              <a:chExt cx="2541372" cy="666656"/>
            </a:xfrm>
          </p:grpSpPr>
          <p:sp>
            <p:nvSpPr>
              <p:cNvPr id="45" name="Rounded Rectangle"/>
              <p:cNvSpPr/>
              <p:nvPr/>
            </p:nvSpPr>
            <p:spPr>
              <a:xfrm>
                <a:off x="0" y="0"/>
                <a:ext cx="2541373" cy="666657"/>
              </a:xfrm>
              <a:prstGeom prst="roundRect">
                <a:avLst>
                  <a:gd name="adj" fmla="val 16667"/>
                </a:avLst>
              </a:prstGeom>
              <a:solidFill>
                <a:srgbClr val="FFFF99"/>
              </a:solidFill>
              <a:ln w="9525" cap="flat">
                <a:solidFill>
                  <a:srgbClr val="000000"/>
                </a:solidFill>
                <a:prstDash val="solid"/>
                <a:round/>
              </a:ln>
              <a:effectLst/>
            </p:spPr>
            <p:txBody>
              <a:bodyPr wrap="square" lIns="45719" tIns="45719" rIns="45719" bIns="45719" numCol="1" anchor="ctr">
                <a:noAutofit/>
              </a:bodyPr>
              <a:lstStyle/>
              <a:p>
                <a:pPr algn="ctr">
                  <a:defRPr b="0" sz="2900"/>
                </a:pPr>
              </a:p>
            </p:txBody>
          </p:sp>
          <p:sp>
            <p:nvSpPr>
              <p:cNvPr id="46" name="PONTICS"/>
              <p:cNvSpPr txBox="1"/>
              <p:nvPr/>
            </p:nvSpPr>
            <p:spPr>
              <a:xfrm>
                <a:off x="435330" y="70036"/>
                <a:ext cx="1670712" cy="5265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61563" tIns="61563" rIns="61563" bIns="61563" numCol="1" anchor="ctr">
                <a:spAutoFit/>
              </a:bodyPr>
              <a:lstStyle>
                <a:lvl1pPr algn="ctr">
                  <a:defRPr b="0" sz="2900"/>
                </a:lvl1pPr>
              </a:lstStyle>
              <a:p>
                <a:pPr/>
                <a:r>
                  <a:t>PONTICS</a:t>
                </a:r>
              </a:p>
            </p:txBody>
          </p:sp>
        </p:grpSp>
        <p:grpSp>
          <p:nvGrpSpPr>
            <p:cNvPr id="50" name="Group"/>
            <p:cNvGrpSpPr/>
            <p:nvPr/>
          </p:nvGrpSpPr>
          <p:grpSpPr>
            <a:xfrm>
              <a:off x="5892795" y="1979135"/>
              <a:ext cx="2584808" cy="666657"/>
              <a:chOff x="0" y="0"/>
              <a:chExt cx="2584807" cy="666656"/>
            </a:xfrm>
          </p:grpSpPr>
          <p:sp>
            <p:nvSpPr>
              <p:cNvPr id="48" name="Rounded Rectangle"/>
              <p:cNvSpPr/>
              <p:nvPr/>
            </p:nvSpPr>
            <p:spPr>
              <a:xfrm>
                <a:off x="21717" y="0"/>
                <a:ext cx="2541373" cy="666657"/>
              </a:xfrm>
              <a:prstGeom prst="roundRect">
                <a:avLst>
                  <a:gd name="adj" fmla="val 16667"/>
                </a:avLst>
              </a:prstGeom>
              <a:solidFill>
                <a:srgbClr val="FFFF99"/>
              </a:solidFill>
              <a:ln w="9525" cap="flat">
                <a:solidFill>
                  <a:srgbClr val="000000"/>
                </a:solidFill>
                <a:prstDash val="solid"/>
                <a:round/>
              </a:ln>
              <a:effectLst/>
            </p:spPr>
            <p:txBody>
              <a:bodyPr wrap="square" lIns="45719" tIns="45719" rIns="45719" bIns="45719" numCol="1" anchor="ctr">
                <a:noAutofit/>
              </a:bodyPr>
              <a:lstStyle/>
              <a:p>
                <a:pPr algn="ctr">
                  <a:defRPr b="0" sz="2900"/>
                </a:pPr>
              </a:p>
            </p:txBody>
          </p:sp>
          <p:sp>
            <p:nvSpPr>
              <p:cNvPr id="49" name="CONNECTORS"/>
              <p:cNvSpPr txBox="1"/>
              <p:nvPr/>
            </p:nvSpPr>
            <p:spPr>
              <a:xfrm>
                <a:off x="-1" y="70036"/>
                <a:ext cx="2584809" cy="526584"/>
              </a:xfrm>
              <a:prstGeom prst="rect">
                <a:avLst/>
              </a:prstGeom>
              <a:noFill/>
              <a:ln w="12700" cap="flat">
                <a:noFill/>
                <a:miter lim="400000"/>
              </a:ln>
              <a:effectLst/>
              <a:extLst>
                <a:ext uri="{C572A759-6A51-4108-AA02-DFA0A04FC94B}">
                  <ma14:wrappingTextBoxFlag xmlns:ma14="http://schemas.microsoft.com/office/mac/drawingml/2011/main" val="1"/>
                </a:ext>
              </a:extLst>
            </p:spPr>
            <p:txBody>
              <a:bodyPr wrap="none" lIns="61563" tIns="61563" rIns="61563" bIns="61563" numCol="1" anchor="ctr">
                <a:spAutoFit/>
              </a:bodyPr>
              <a:lstStyle>
                <a:lvl1pPr algn="ctr">
                  <a:defRPr b="0" sz="2900"/>
                </a:lvl1pPr>
              </a:lstStyle>
              <a:p>
                <a:pPr/>
                <a:r>
                  <a:t>CONNECTORS</a:t>
                </a:r>
              </a:p>
            </p:txBody>
          </p:sp>
        </p:grpSp>
      </p:grpSp>
    </p:spTree>
  </p:cSld>
  <p:clrMapOvr>
    <a:masterClrMapping/>
  </p:clrMapOvr>
  <p:transition xmlns:p14="http://schemas.microsoft.com/office/powerpoint/2010/main" spd="med" advClick="1"/>
</p:sld>
</file>

<file path=ppt/slides/slide6.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3" name="RETAINERS IN FIXED PARTIAL DENTURE PROSTHESIS"/>
          <p:cNvSpPr txBox="1"/>
          <p:nvPr/>
        </p:nvSpPr>
        <p:spPr>
          <a:xfrm>
            <a:off x="655319" y="1371600"/>
            <a:ext cx="7985761" cy="2834640"/>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lvl1pPr algn="ctr">
              <a:spcBef>
                <a:spcPts val="3600"/>
              </a:spcBef>
              <a:defRPr b="0" sz="6000">
                <a:solidFill>
                  <a:srgbClr val="800000"/>
                </a:solidFill>
                <a:effectLst>
                  <a:outerShdw sx="100000" sy="100000" kx="0" ky="0" algn="b" rotWithShape="0" blurRad="12700" dist="38100" dir="2700000">
                    <a:srgbClr val="000000"/>
                  </a:outerShdw>
                </a:effectLst>
                <a:latin typeface="Lucida Console"/>
                <a:ea typeface="Lucida Console"/>
                <a:cs typeface="Lucida Console"/>
                <a:sym typeface="Lucida Console"/>
              </a:defRPr>
            </a:lvl1pPr>
          </a:lstStyle>
          <a:p>
            <a:pPr/>
            <a:r>
              <a:t>RETAINERS IN FIXED PARTIAL DENTURE PROSTHESIS</a:t>
            </a:r>
          </a:p>
        </p:txBody>
      </p:sp>
    </p:spTree>
  </p:cSld>
  <p:clrMapOvr>
    <a:masterClrMapping/>
  </p:clrMapOvr>
  <p:transition xmlns:p14="http://schemas.microsoft.com/office/powerpoint/2010/main" spd="med" advClick="1"/>
</p:sld>
</file>

<file path=ppt/slides/slide7.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5" name="RETAINER…"/>
          <p:cNvSpPr txBox="1"/>
          <p:nvPr/>
        </p:nvSpPr>
        <p:spPr>
          <a:xfrm>
            <a:off x="274320" y="457200"/>
            <a:ext cx="8519160" cy="581365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defRPr b="0" sz="2900"/>
            </a:pPr>
            <a:r>
              <a:t>RETAINER</a:t>
            </a:r>
          </a:p>
          <a:p>
            <a:pPr>
              <a:defRPr b="0" sz="2900"/>
            </a:pPr>
            <a:r>
              <a:t>(in dentistry) Any type of device used for stabilization or retention of a prosthesis. (GPT) </a:t>
            </a:r>
          </a:p>
          <a:p>
            <a:pPr>
              <a:spcBef>
                <a:spcPts val="1700"/>
              </a:spcBef>
              <a:defRPr b="0" sz="2900"/>
            </a:pPr>
            <a:r>
              <a:t>			CLASSIFICATION </a:t>
            </a:r>
          </a:p>
          <a:p>
            <a:pPr>
              <a:spcBef>
                <a:spcPts val="1700"/>
              </a:spcBef>
              <a:defRPr b="0" sz="2900"/>
            </a:pPr>
            <a:r>
              <a:t>Tylman classifies retainers as</a:t>
            </a:r>
          </a:p>
          <a:p>
            <a:pPr>
              <a:spcBef>
                <a:spcPts val="1700"/>
              </a:spcBef>
              <a:defRPr b="0" sz="2900"/>
            </a:pPr>
            <a:r>
              <a:t>Class I – </a:t>
            </a:r>
          </a:p>
          <a:p>
            <a:pPr>
              <a:spcBef>
                <a:spcPts val="1700"/>
              </a:spcBef>
              <a:defRPr b="0" sz="2900"/>
            </a:pPr>
            <a:r>
              <a:t>	type 1 – anterior intracoronal retainer</a:t>
            </a:r>
          </a:p>
          <a:p>
            <a:pPr>
              <a:spcBef>
                <a:spcPts val="1700"/>
              </a:spcBef>
              <a:defRPr b="0" sz="2900"/>
            </a:pPr>
            <a:r>
              <a:t>	type 2 – posterior intracoronal retainer</a:t>
            </a:r>
          </a:p>
          <a:p>
            <a:pPr>
              <a:spcBef>
                <a:spcPts val="1700"/>
              </a:spcBef>
              <a:defRPr b="0" sz="2900"/>
            </a:pPr>
            <a:r>
              <a:t>	type 3 – anterior extracoronal retainer</a:t>
            </a:r>
          </a:p>
          <a:p>
            <a:pPr>
              <a:spcBef>
                <a:spcPts val="1700"/>
              </a:spcBef>
              <a:defRPr b="0" sz="2900"/>
            </a:pPr>
            <a:r>
              <a:t>	type 4 – posterior extracoronal retainer</a:t>
            </a:r>
          </a:p>
        </p:txBody>
      </p:sp>
    </p:spTree>
  </p:cSld>
  <p:clrMapOvr>
    <a:masterClrMapping/>
  </p:clrMapOvr>
  <p:transition xmlns:p14="http://schemas.microsoft.com/office/powerpoint/2010/main" spd="med" advClick="1"/>
</p:sld>
</file>

<file path=ppt/slides/slide8.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7" name="Class II –…"/>
          <p:cNvSpPr txBox="1"/>
          <p:nvPr/>
        </p:nvSpPr>
        <p:spPr>
          <a:xfrm>
            <a:off x="198120" y="1582737"/>
            <a:ext cx="8747760" cy="2332677"/>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lnSpc>
                <a:spcPct val="110000"/>
              </a:lnSpc>
              <a:defRPr b="0" sz="2900"/>
            </a:pPr>
            <a:r>
              <a:t>Class II – </a:t>
            </a:r>
          </a:p>
          <a:p>
            <a:pPr algn="just">
              <a:lnSpc>
                <a:spcPct val="110000"/>
              </a:lnSpc>
              <a:defRPr b="0" sz="2900"/>
            </a:pPr>
            <a:r>
              <a:t>	type 1 – complete crown; metal alloy, porcelain or combination, without dowel</a:t>
            </a:r>
          </a:p>
          <a:p>
            <a:pPr algn="just">
              <a:lnSpc>
                <a:spcPct val="110000"/>
              </a:lnSpc>
              <a:defRPr b="0" sz="2900"/>
            </a:pPr>
            <a:r>
              <a:t>	type 2 – complete crown with metal dowel; used on endodontically treated teeth</a:t>
            </a:r>
          </a:p>
        </p:txBody>
      </p:sp>
    </p:spTree>
  </p:cSld>
  <p:clrMapOvr>
    <a:masterClrMapping/>
  </p:clrMapOvr>
  <p:transition xmlns:p14="http://schemas.microsoft.com/office/powerpoint/2010/main" spd="med" advClick="1"/>
</p:sld>
</file>

<file path=ppt/slides/slide9.xml><?xml version="1.0" encoding="utf-8"?>
<p:sld xmlns:a="http://schemas.openxmlformats.org/drawingml/2006/main" xmlns:r="http://schemas.openxmlformats.org/officeDocument/2006/relationships" xmlns:p="http://schemas.openxmlformats.org/presentationml/2006/main" xmlns:m="http://schemas.openxmlformats.org/officeDocument/2006/math" xmlns:a14="http://schemas.microsoft.com/office/drawing/2010/main" showMasterSp="1" showMasterPhAnim="1">
  <p:cSld>
    <p:spTree>
      <p:nvGrpSpPr>
        <p:cNvPr id="1" name=""/>
        <p:cNvGrpSpPr/>
        <p:nvPr/>
      </p:nvGrpSpPr>
      <p:grpSpPr>
        <a:xfrm>
          <a:off x="0" y="0"/>
          <a:ext cx="0" cy="0"/>
          <a:chOff x="0" y="0"/>
          <a:chExt cx="0" cy="0"/>
        </a:xfrm>
      </p:grpSpPr>
      <p:sp>
        <p:nvSpPr>
          <p:cNvPr id="59" name="THE IDEAL RETAINER - qualities…"/>
          <p:cNvSpPr txBox="1"/>
          <p:nvPr/>
        </p:nvSpPr>
        <p:spPr>
          <a:xfrm>
            <a:off x="198120" y="152400"/>
            <a:ext cx="8900160" cy="5988915"/>
          </a:xfrm>
          <a:prstGeom prst="rect">
            <a:avLst/>
          </a:prstGeom>
          <a:ln w="12700">
            <a:miter lim="400000"/>
          </a:ln>
          <a:extLst>
            <a:ext uri="{C572A759-6A51-4108-AA02-DFA0A04FC94B}">
              <ma14:wrappingTextBoxFlag xmlns:ma14="http://schemas.microsoft.com/office/mac/drawingml/2011/main" val="1"/>
            </a:ext>
          </a:extLst>
        </p:spPr>
        <p:txBody>
          <a:bodyPr lIns="45719" rIns="45719">
            <a:spAutoFit/>
          </a:bodyPr>
          <a:lstStyle/>
          <a:p>
            <a:pPr algn="just">
              <a:spcBef>
                <a:spcPts val="1700"/>
              </a:spcBef>
              <a:defRPr b="0" sz="2900"/>
            </a:pPr>
            <a:r>
              <a:t>THE IDEAL RETAINER - qualities</a:t>
            </a:r>
          </a:p>
          <a:p>
            <a:pPr algn="just">
              <a:spcBef>
                <a:spcPts val="1700"/>
              </a:spcBef>
              <a:buClr>
                <a:srgbClr val="800000"/>
              </a:buClr>
              <a:buSzPct val="100000"/>
              <a:buChar char="✓"/>
              <a:defRPr b="0" sz="2900"/>
            </a:pPr>
            <a:r>
              <a:t>Should be constructed and retained in mouth without injury to the pulp or adjacent tissues.</a:t>
            </a:r>
          </a:p>
          <a:p>
            <a:pPr algn="just">
              <a:spcBef>
                <a:spcPts val="1700"/>
              </a:spcBef>
              <a:buClr>
                <a:srgbClr val="800000"/>
              </a:buClr>
              <a:buSzPct val="100000"/>
              <a:buChar char="✓"/>
              <a:defRPr b="0" sz="2900"/>
            </a:pPr>
            <a:r>
              <a:t>It should protect the pulp against thermal, galvanic shocks</a:t>
            </a:r>
          </a:p>
          <a:p>
            <a:pPr algn="just">
              <a:spcBef>
                <a:spcPts val="1700"/>
              </a:spcBef>
              <a:buClr>
                <a:srgbClr val="800000"/>
              </a:buClr>
              <a:buSzPct val="100000"/>
              <a:buChar char="✓"/>
              <a:defRPr b="0" sz="2900"/>
            </a:pPr>
            <a:r>
              <a:t>The retainer which involve the least amount of tooth reduction and change of contour of the tooth while providing mechanical advantages are considered more ideal than those involving extensive preparation.</a:t>
            </a:r>
          </a:p>
          <a:p>
            <a:pPr algn="just">
              <a:spcBef>
                <a:spcPts val="1700"/>
              </a:spcBef>
              <a:buClr>
                <a:srgbClr val="800000"/>
              </a:buClr>
              <a:buSzPct val="100000"/>
              <a:buChar char="✓"/>
              <a:defRPr b="0" sz="2900"/>
            </a:pPr>
            <a:r>
              <a:t>Should be capable of resisting distortion and displacement by forces of mastication and at the same time protect the tooth against fracture.</a:t>
            </a:r>
          </a:p>
        </p:txBody>
      </p:sp>
    </p:spTree>
  </p:cSld>
  <p:clrMapOvr>
    <a:masterClrMapping/>
  </p:clrMapOvr>
  <p:transition xmlns:p14="http://schemas.microsoft.com/office/powerpoint/2010/main" spd="med" advClick="1"/>
</p:sld>
</file>

<file path=ppt/theme/theme1.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a:ea typeface="Helvetica"/>
        <a:cs typeface="Helvetica"/>
      </a:majorFont>
      <a:minorFont>
        <a:latin typeface="Helvetica Neue"/>
        <a:ea typeface="Helvetica Neue"/>
        <a:cs typeface="Helvetica Neue"/>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ppt/theme/theme2.xml><?xml version="1.0" encoding="utf-8"?>
<a:theme xmlns:a="http://schemas.openxmlformats.org/drawingml/2006/main" xmlns:r="http://schemas.openxmlformats.org/officeDocument/2006/relationships" name="Default Design">
  <a:themeElements>
    <a:clrScheme name="Default Design">
      <a:dk1>
        <a:srgbClr val="000000"/>
      </a:dk1>
      <a:lt1>
        <a:srgbClr val="FFFFFF"/>
      </a:lt1>
      <a:dk2>
        <a:srgbClr val="A7A7A7"/>
      </a:dk2>
      <a:lt2>
        <a:srgbClr val="535353"/>
      </a:lt2>
      <a:accent1>
        <a:srgbClr val="00CC99"/>
      </a:accent1>
      <a:accent2>
        <a:srgbClr val="3333CC"/>
      </a:accent2>
      <a:accent3>
        <a:srgbClr val="9BBB59"/>
      </a:accent3>
      <a:accent4>
        <a:srgbClr val="8064A2"/>
      </a:accent4>
      <a:accent5>
        <a:srgbClr val="4BACC6"/>
      </a:accent5>
      <a:accent6>
        <a:srgbClr val="F79646"/>
      </a:accent6>
      <a:hlink>
        <a:srgbClr val="0000FF"/>
      </a:hlink>
      <a:folHlink>
        <a:srgbClr val="FF00FF"/>
      </a:folHlink>
    </a:clrScheme>
    <a:fontScheme name="Default Design">
      <a:majorFont>
        <a:latin typeface="Helvetica"/>
        <a:ea typeface="Helvetica"/>
        <a:cs typeface="Helvetica"/>
      </a:majorFont>
      <a:minorFont>
        <a:latin typeface="Helvetica Neue"/>
        <a:ea typeface="Helvetica Neue"/>
        <a:cs typeface="Helvetica Neue"/>
      </a:minorFont>
    </a:fontScheme>
    <a:fmtScheme name="Default Design">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outerShdw sx="100000" sy="100000" kx="0" ky="0" algn="b" rotWithShape="0" blurRad="38100" dist="20000" dir="5400000">
              <a:srgbClr val="000000">
                <a:alpha val="38000"/>
              </a:srgbClr>
            </a:outerShdw>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spDef>
    <a:lnDef>
      <a:spPr>
        <a:noFill/>
        <a:ln w="25400" cap="flat">
          <a:solidFill>
            <a:schemeClr val="accent1"/>
          </a:solidFill>
          <a:prstDash val="solid"/>
          <a:round/>
        </a:ln>
        <a:effectLst>
          <a:outerShdw sx="100000" sy="100000" kx="0" ky="0" algn="b" rotWithShape="0" blurRad="38100" dist="20000" dir="5400000">
            <a:srgbClr val="000000">
              <a:alpha val="38000"/>
            </a:srgbClr>
          </a:outerShdw>
        </a:effectLst>
        <a:sp3d/>
      </a:spPr>
      <a:bodyPr rot="0" spcFirstLastPara="1" vertOverflow="overflow" horzOverflow="overflow" vert="horz" wrap="square" lIns="91439" tIns="45719" rIns="91439" bIns="45719" numCol="1" spcCol="38100" rtlCol="0" anchor="t" upright="0">
        <a:noAutofit/>
      </a:bodyPr>
      <a:lstStyle>
        <a:def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upright="0">
        <a:spAutoFit/>
      </a:bodyPr>
      <a:lstStyle>
        <a:defPPr marL="0" marR="0" indent="0" algn="l" defTabSz="914400" rtl="0" fontAlgn="auto" latinLnBrk="0" hangingPunct="0">
          <a:lnSpc>
            <a:spcPct val="100000"/>
          </a:lnSpc>
          <a:spcBef>
            <a:spcPts val="0"/>
          </a:spcBef>
          <a:spcAft>
            <a:spcPts val="0"/>
          </a:spcAft>
          <a:buClrTx/>
          <a:buSzTx/>
          <a:buFontTx/>
          <a:buNone/>
          <a:tabLst/>
          <a:defRPr b="1" baseline="0" cap="none" i="0" spc="0" strike="noStrike" sz="2400" u="none" kumimoji="0" normalizeH="0">
            <a:ln>
              <a:noFill/>
            </a:ln>
            <a:solidFill>
              <a:srgbClr val="000000"/>
            </a:solidFill>
            <a:effectLst/>
            <a:uFillTx/>
            <a:latin typeface="Times New Roman"/>
            <a:ea typeface="Times New Roman"/>
            <a:cs typeface="Times New Roman"/>
            <a:sym typeface="Times New Roman"/>
          </a:defRPr>
        </a:defPPr>
        <a:lvl1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b="0" baseline="0" cap="none" i="0" spc="0" strike="noStrike" sz="1800" u="none" kumimoji="0" normalizeH="0">
            <a:ln>
              <a:noFill/>
            </a:ln>
            <a:solidFill>
              <a:srgbClr val="000000"/>
            </a:solidFill>
            <a:effectLst/>
            <a:uFillTx/>
          </a:defRPr>
        </a:lvl9pPr>
      </a:lstStyle>
      <a:style>
        <a:lnRef idx="0"/>
        <a:fillRef idx="0"/>
        <a:effectRef idx="0"/>
        <a:fontRef idx="none"/>
      </a:style>
    </a:txDef>
  </a:objectDefaults>
</a:theme>
</file>

<file path=docProps/app.xml><?xml version="1.0" encoding="utf-8"?>
<Properties xmlns="http://schemas.openxmlformats.org/officeDocument/2006/extended-properties" xmlns:vt="http://schemas.openxmlformats.org/officeDocument/2006/docPropsVTypes"/>
</file>

<file path=docProps/core.xml><?xml version="1.0" encoding="utf-8"?>
<cp:coreProperties xmlns:cp="http://schemas.openxmlformats.org/package/2006/metadata/core-properties" xmlns:dc="http://purl.org/dc/elements/1.1/" xmlns:dcterms="http://purl.org/dc/terms/" xmlns:xsi="http://www.w3.org/2001/XMLSchema-instance"/>
</file>